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5"/>
  </p:notesMasterIdLst>
  <p:sldIdLst>
    <p:sldId id="256" r:id="rId2"/>
    <p:sldId id="279" r:id="rId3"/>
    <p:sldId id="262" r:id="rId4"/>
    <p:sldId id="263" r:id="rId5"/>
    <p:sldId id="264" r:id="rId6"/>
    <p:sldId id="287" r:id="rId7"/>
    <p:sldId id="351" r:id="rId8"/>
    <p:sldId id="289" r:id="rId9"/>
    <p:sldId id="332" r:id="rId10"/>
    <p:sldId id="333" r:id="rId11"/>
    <p:sldId id="334" r:id="rId12"/>
    <p:sldId id="335" r:id="rId13"/>
    <p:sldId id="336" r:id="rId14"/>
    <p:sldId id="265" r:id="rId15"/>
    <p:sldId id="291" r:id="rId16"/>
    <p:sldId id="266" r:id="rId17"/>
    <p:sldId id="298" r:id="rId18"/>
    <p:sldId id="313" r:id="rId19"/>
    <p:sldId id="314" r:id="rId20"/>
    <p:sldId id="315" r:id="rId21"/>
    <p:sldId id="316" r:id="rId22"/>
    <p:sldId id="317" r:id="rId23"/>
    <p:sldId id="318" r:id="rId24"/>
    <p:sldId id="319" r:id="rId25"/>
    <p:sldId id="320" r:id="rId26"/>
    <p:sldId id="321" r:id="rId27"/>
    <p:sldId id="322" r:id="rId28"/>
    <p:sldId id="323" r:id="rId29"/>
    <p:sldId id="324" r:id="rId30"/>
    <p:sldId id="330" r:id="rId31"/>
    <p:sldId id="331" r:id="rId32"/>
    <p:sldId id="267" r:id="rId33"/>
    <p:sldId id="268" r:id="rId34"/>
    <p:sldId id="299" r:id="rId35"/>
    <p:sldId id="269" r:id="rId36"/>
    <p:sldId id="343" r:id="rId37"/>
    <p:sldId id="346" r:id="rId38"/>
    <p:sldId id="347" r:id="rId39"/>
    <p:sldId id="270" r:id="rId40"/>
    <p:sldId id="341" r:id="rId41"/>
    <p:sldId id="342" r:id="rId42"/>
    <p:sldId id="271" r:id="rId43"/>
    <p:sldId id="272" r:id="rId44"/>
    <p:sldId id="273" r:id="rId45"/>
    <p:sldId id="274" r:id="rId46"/>
    <p:sldId id="295" r:id="rId47"/>
    <p:sldId id="350" r:id="rId48"/>
    <p:sldId id="275" r:id="rId49"/>
    <p:sldId id="276" r:id="rId50"/>
    <p:sldId id="277" r:id="rId51"/>
    <p:sldId id="278" r:id="rId52"/>
    <p:sldId id="280" r:id="rId53"/>
    <p:sldId id="300" r:id="rId54"/>
    <p:sldId id="301" r:id="rId55"/>
    <p:sldId id="296" r:id="rId56"/>
    <p:sldId id="349" r:id="rId57"/>
    <p:sldId id="294" r:id="rId58"/>
    <p:sldId id="293" r:id="rId59"/>
    <p:sldId id="281" r:id="rId60"/>
    <p:sldId id="305" r:id="rId61"/>
    <p:sldId id="338" r:id="rId62"/>
    <p:sldId id="339" r:id="rId63"/>
    <p:sldId id="340" r:id="rId64"/>
    <p:sldId id="282" r:id="rId65"/>
    <p:sldId id="344" r:id="rId66"/>
    <p:sldId id="345" r:id="rId67"/>
    <p:sldId id="302" r:id="rId68"/>
    <p:sldId id="303" r:id="rId69"/>
    <p:sldId id="304" r:id="rId70"/>
    <p:sldId id="306" r:id="rId71"/>
    <p:sldId id="307" r:id="rId72"/>
    <p:sldId id="308" r:id="rId73"/>
    <p:sldId id="309" r:id="rId74"/>
    <p:sldId id="310" r:id="rId75"/>
    <p:sldId id="311" r:id="rId76"/>
    <p:sldId id="348" r:id="rId77"/>
    <p:sldId id="312" r:id="rId78"/>
    <p:sldId id="283" r:id="rId79"/>
    <p:sldId id="354" r:id="rId80"/>
    <p:sldId id="355" r:id="rId81"/>
    <p:sldId id="356" r:id="rId82"/>
    <p:sldId id="284" r:id="rId83"/>
    <p:sldId id="357" r:id="rId8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903" autoAdjust="0"/>
    <p:restoredTop sz="92734" autoAdjust="0"/>
  </p:normalViewPr>
  <p:slideViewPr>
    <p:cSldViewPr snapToGrid="0">
      <p:cViewPr varScale="1">
        <p:scale>
          <a:sx n="73" d="100"/>
          <a:sy n="73" d="100"/>
        </p:scale>
        <p:origin x="110"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F6CE31-F8AE-4D8A-AE00-2BC8D59FF9CA}" type="datetimeFigureOut">
              <a:rPr lang="fr-FR" smtClean="0"/>
              <a:t>06/07/2017</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604D0C-021B-4B1D-843E-9EAAA62E3B7F}" type="slidenum">
              <a:rPr lang="fr-FR" smtClean="0"/>
              <a:t>‹N°›</a:t>
            </a:fld>
            <a:endParaRPr lang="fr-FR"/>
          </a:p>
        </p:txBody>
      </p:sp>
    </p:spTree>
    <p:extLst>
      <p:ext uri="{BB962C8B-B14F-4D97-AF65-F5344CB8AC3E}">
        <p14:creationId xmlns:p14="http://schemas.microsoft.com/office/powerpoint/2010/main" val="315701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6722BE92-C037-4884-B176-659B472FB1D9}" type="slidenum">
              <a:rPr lang="fr-FR" altLang="fr-FR">
                <a:solidFill>
                  <a:srgbClr val="000000"/>
                </a:solidFill>
                <a:latin typeface="Times New Roman" panose="02020603050405020304" pitchFamily="18" charset="0"/>
              </a:rPr>
              <a:pPr>
                <a:lnSpc>
                  <a:spcPct val="95000"/>
                </a:lnSpc>
              </a:pPr>
              <a:t>9</a:t>
            </a:fld>
            <a:endParaRPr lang="fr-FR" altLang="fr-FR">
              <a:solidFill>
                <a:srgbClr val="000000"/>
              </a:solidFill>
              <a:latin typeface="Times New Roman" panose="02020603050405020304" pitchFamily="18" charset="0"/>
            </a:endParaRPr>
          </a:p>
        </p:txBody>
      </p:sp>
      <p:sp>
        <p:nvSpPr>
          <p:cNvPr id="36867"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36868"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29441078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350758E5-1F86-453E-A942-21021B39834E}" type="slidenum">
              <a:rPr lang="fr-FR" altLang="fr-FR">
                <a:solidFill>
                  <a:srgbClr val="000000"/>
                </a:solidFill>
                <a:latin typeface="Times New Roman" panose="02020603050405020304" pitchFamily="18" charset="0"/>
              </a:rPr>
              <a:pPr>
                <a:lnSpc>
                  <a:spcPct val="95000"/>
                </a:lnSpc>
              </a:pPr>
              <a:t>22</a:t>
            </a:fld>
            <a:endParaRPr lang="fr-FR" altLang="fr-FR">
              <a:solidFill>
                <a:srgbClr val="000000"/>
              </a:solidFill>
              <a:latin typeface="Times New Roman" panose="02020603050405020304" pitchFamily="18" charset="0"/>
            </a:endParaRPr>
          </a:p>
        </p:txBody>
      </p:sp>
      <p:sp>
        <p:nvSpPr>
          <p:cNvPr id="18435"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18436"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41170926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9F9A2E85-4325-42B6-8A5B-B738F15353CC}" type="slidenum">
              <a:rPr lang="fr-FR" altLang="fr-FR">
                <a:solidFill>
                  <a:srgbClr val="000000"/>
                </a:solidFill>
                <a:latin typeface="Times New Roman" panose="02020603050405020304" pitchFamily="18" charset="0"/>
              </a:rPr>
              <a:pPr>
                <a:lnSpc>
                  <a:spcPct val="95000"/>
                </a:lnSpc>
              </a:pPr>
              <a:t>23</a:t>
            </a:fld>
            <a:endParaRPr lang="fr-FR" altLang="fr-FR">
              <a:solidFill>
                <a:srgbClr val="000000"/>
              </a:solidFill>
              <a:latin typeface="Times New Roman" panose="02020603050405020304" pitchFamily="18" charset="0"/>
            </a:endParaRPr>
          </a:p>
        </p:txBody>
      </p:sp>
      <p:sp>
        <p:nvSpPr>
          <p:cNvPr id="20483"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20484"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2105366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F8689FC9-E1DD-4C5C-9317-049D97BF115E}" type="slidenum">
              <a:rPr lang="fr-FR" altLang="fr-FR">
                <a:solidFill>
                  <a:srgbClr val="000000"/>
                </a:solidFill>
                <a:latin typeface="Times New Roman" panose="02020603050405020304" pitchFamily="18" charset="0"/>
              </a:rPr>
              <a:pPr>
                <a:lnSpc>
                  <a:spcPct val="95000"/>
                </a:lnSpc>
              </a:pPr>
              <a:t>24</a:t>
            </a:fld>
            <a:endParaRPr lang="fr-FR" altLang="fr-FR">
              <a:solidFill>
                <a:srgbClr val="000000"/>
              </a:solidFill>
              <a:latin typeface="Times New Roman" panose="02020603050405020304" pitchFamily="18" charset="0"/>
            </a:endParaRPr>
          </a:p>
        </p:txBody>
      </p:sp>
      <p:sp>
        <p:nvSpPr>
          <p:cNvPr id="22531"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22532"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547578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A5751277-A587-45BC-9BD2-F2C22AF1AF78}" type="slidenum">
              <a:rPr lang="fr-FR" altLang="fr-FR">
                <a:solidFill>
                  <a:srgbClr val="000000"/>
                </a:solidFill>
                <a:latin typeface="Times New Roman" panose="02020603050405020304" pitchFamily="18" charset="0"/>
              </a:rPr>
              <a:pPr>
                <a:lnSpc>
                  <a:spcPct val="95000"/>
                </a:lnSpc>
              </a:pPr>
              <a:t>25</a:t>
            </a:fld>
            <a:endParaRPr lang="fr-FR" altLang="fr-FR">
              <a:solidFill>
                <a:srgbClr val="000000"/>
              </a:solidFill>
              <a:latin typeface="Times New Roman" panose="02020603050405020304" pitchFamily="18" charset="0"/>
            </a:endParaRPr>
          </a:p>
        </p:txBody>
      </p:sp>
      <p:sp>
        <p:nvSpPr>
          <p:cNvPr id="24579"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24580"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9474344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860A99E9-66A3-4287-AC65-C1626A9B2A4B}" type="slidenum">
              <a:rPr lang="fr-FR" altLang="fr-FR">
                <a:solidFill>
                  <a:srgbClr val="000000"/>
                </a:solidFill>
                <a:latin typeface="Times New Roman" panose="02020603050405020304" pitchFamily="18" charset="0"/>
              </a:rPr>
              <a:pPr>
                <a:lnSpc>
                  <a:spcPct val="95000"/>
                </a:lnSpc>
              </a:pPr>
              <a:t>26</a:t>
            </a:fld>
            <a:endParaRPr lang="fr-FR" altLang="fr-FR">
              <a:solidFill>
                <a:srgbClr val="000000"/>
              </a:solidFill>
              <a:latin typeface="Times New Roman" panose="02020603050405020304" pitchFamily="18" charset="0"/>
            </a:endParaRPr>
          </a:p>
        </p:txBody>
      </p:sp>
      <p:sp>
        <p:nvSpPr>
          <p:cNvPr id="26627"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26628"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6533294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3F8E026E-AC6B-42EC-9CC1-267877E1205E}" type="slidenum">
              <a:rPr lang="fr-FR" altLang="fr-FR">
                <a:solidFill>
                  <a:srgbClr val="000000"/>
                </a:solidFill>
                <a:latin typeface="Times New Roman" panose="02020603050405020304" pitchFamily="18" charset="0"/>
              </a:rPr>
              <a:pPr>
                <a:lnSpc>
                  <a:spcPct val="95000"/>
                </a:lnSpc>
              </a:pPr>
              <a:t>27</a:t>
            </a:fld>
            <a:endParaRPr lang="fr-FR" altLang="fr-FR">
              <a:solidFill>
                <a:srgbClr val="000000"/>
              </a:solidFill>
              <a:latin typeface="Times New Roman" panose="02020603050405020304" pitchFamily="18" charset="0"/>
            </a:endParaRPr>
          </a:p>
        </p:txBody>
      </p:sp>
      <p:sp>
        <p:nvSpPr>
          <p:cNvPr id="28675"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28676"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1406377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098AF1D3-ED4A-4D9B-89D1-7EFB086DEAB2}" type="slidenum">
              <a:rPr lang="fr-FR" altLang="fr-FR">
                <a:solidFill>
                  <a:srgbClr val="000000"/>
                </a:solidFill>
                <a:latin typeface="Times New Roman" panose="02020603050405020304" pitchFamily="18" charset="0"/>
              </a:rPr>
              <a:pPr>
                <a:lnSpc>
                  <a:spcPct val="95000"/>
                </a:lnSpc>
              </a:pPr>
              <a:t>28</a:t>
            </a:fld>
            <a:endParaRPr lang="fr-FR" altLang="fr-FR">
              <a:solidFill>
                <a:srgbClr val="000000"/>
              </a:solidFill>
              <a:latin typeface="Times New Roman" panose="02020603050405020304" pitchFamily="18" charset="0"/>
            </a:endParaRPr>
          </a:p>
        </p:txBody>
      </p:sp>
      <p:sp>
        <p:nvSpPr>
          <p:cNvPr id="30723"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30724"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27866779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1098CA6A-55E8-49DA-89D5-3C8EDE41BD87}" type="slidenum">
              <a:rPr lang="fr-FR" altLang="fr-FR">
                <a:solidFill>
                  <a:srgbClr val="000000"/>
                </a:solidFill>
                <a:latin typeface="Times New Roman" panose="02020603050405020304" pitchFamily="18" charset="0"/>
              </a:rPr>
              <a:pPr>
                <a:lnSpc>
                  <a:spcPct val="95000"/>
                </a:lnSpc>
              </a:pPr>
              <a:t>29</a:t>
            </a:fld>
            <a:endParaRPr lang="fr-FR" altLang="fr-FR">
              <a:solidFill>
                <a:srgbClr val="000000"/>
              </a:solidFill>
              <a:latin typeface="Times New Roman" panose="02020603050405020304" pitchFamily="18" charset="0"/>
            </a:endParaRPr>
          </a:p>
        </p:txBody>
      </p:sp>
      <p:sp>
        <p:nvSpPr>
          <p:cNvPr id="32771"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32772"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34866156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6FA5574B-BCE8-4E2A-ADF2-ED29530F3838}" type="slidenum">
              <a:rPr lang="fr-FR" altLang="fr-FR">
                <a:solidFill>
                  <a:srgbClr val="000000"/>
                </a:solidFill>
                <a:latin typeface="Times New Roman" panose="02020603050405020304" pitchFamily="18" charset="0"/>
              </a:rPr>
              <a:pPr>
                <a:lnSpc>
                  <a:spcPct val="95000"/>
                </a:lnSpc>
              </a:pPr>
              <a:t>40</a:t>
            </a:fld>
            <a:endParaRPr lang="fr-FR" altLang="fr-FR">
              <a:solidFill>
                <a:srgbClr val="000000"/>
              </a:solidFill>
              <a:latin typeface="Times New Roman" panose="02020603050405020304" pitchFamily="18" charset="0"/>
            </a:endParaRPr>
          </a:p>
        </p:txBody>
      </p:sp>
      <p:sp>
        <p:nvSpPr>
          <p:cNvPr id="73731"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73732"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3221287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14FECA80-AB54-4A5A-96DB-D599527B34AD}" type="slidenum">
              <a:rPr lang="fr-FR" altLang="fr-FR">
                <a:solidFill>
                  <a:srgbClr val="000000"/>
                </a:solidFill>
                <a:latin typeface="Times New Roman" panose="02020603050405020304" pitchFamily="18" charset="0"/>
              </a:rPr>
              <a:pPr>
                <a:lnSpc>
                  <a:spcPct val="95000"/>
                </a:lnSpc>
              </a:pPr>
              <a:t>41</a:t>
            </a:fld>
            <a:endParaRPr lang="fr-FR" altLang="fr-FR">
              <a:solidFill>
                <a:srgbClr val="000000"/>
              </a:solidFill>
              <a:latin typeface="Times New Roman" panose="02020603050405020304" pitchFamily="18" charset="0"/>
            </a:endParaRPr>
          </a:p>
        </p:txBody>
      </p:sp>
      <p:sp>
        <p:nvSpPr>
          <p:cNvPr id="75779"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75780"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1727053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E50E4428-ACA8-4AD7-A72B-7181129E28A9}" type="slidenum">
              <a:rPr lang="fr-FR" altLang="fr-FR">
                <a:solidFill>
                  <a:srgbClr val="000000"/>
                </a:solidFill>
                <a:latin typeface="Times New Roman" panose="02020603050405020304" pitchFamily="18" charset="0"/>
              </a:rPr>
              <a:pPr>
                <a:lnSpc>
                  <a:spcPct val="95000"/>
                </a:lnSpc>
              </a:pPr>
              <a:t>10</a:t>
            </a:fld>
            <a:endParaRPr lang="fr-FR" altLang="fr-FR">
              <a:solidFill>
                <a:srgbClr val="000000"/>
              </a:solidFill>
              <a:latin typeface="Times New Roman" panose="02020603050405020304" pitchFamily="18" charset="0"/>
            </a:endParaRPr>
          </a:p>
        </p:txBody>
      </p:sp>
      <p:sp>
        <p:nvSpPr>
          <p:cNvPr id="38915"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38916"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18510748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3186"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E02FD35C-9BC8-46AC-AEB0-4D0E344DF426}" type="slidenum">
              <a:rPr lang="fr-FR" altLang="fr-FR">
                <a:solidFill>
                  <a:srgbClr val="000000"/>
                </a:solidFill>
                <a:latin typeface="Times New Roman" panose="02020603050405020304" pitchFamily="18" charset="0"/>
              </a:rPr>
              <a:pPr>
                <a:lnSpc>
                  <a:spcPct val="95000"/>
                </a:lnSpc>
              </a:pPr>
              <a:t>47</a:t>
            </a:fld>
            <a:endParaRPr lang="fr-FR" altLang="fr-FR">
              <a:solidFill>
                <a:srgbClr val="000000"/>
              </a:solidFill>
              <a:latin typeface="Times New Roman" panose="02020603050405020304" pitchFamily="18" charset="0"/>
            </a:endParaRPr>
          </a:p>
        </p:txBody>
      </p:sp>
      <p:sp>
        <p:nvSpPr>
          <p:cNvPr id="93187"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93188"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52789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33CDA991-ECBD-4FE1-A1D7-62ED8042415A}" type="slidenum">
              <a:rPr lang="fr-FR" altLang="fr-FR">
                <a:solidFill>
                  <a:srgbClr val="000000"/>
                </a:solidFill>
                <a:latin typeface="Times New Roman" panose="02020603050405020304" pitchFamily="18" charset="0"/>
              </a:rPr>
              <a:pPr>
                <a:lnSpc>
                  <a:spcPct val="95000"/>
                </a:lnSpc>
              </a:pPr>
              <a:t>56</a:t>
            </a:fld>
            <a:endParaRPr lang="fr-FR" altLang="fr-FR">
              <a:solidFill>
                <a:srgbClr val="000000"/>
              </a:solidFill>
              <a:latin typeface="Times New Roman" panose="02020603050405020304" pitchFamily="18" charset="0"/>
            </a:endParaRPr>
          </a:p>
        </p:txBody>
      </p:sp>
      <p:sp>
        <p:nvSpPr>
          <p:cNvPr id="82947"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82948"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11651760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B4691EB7-292D-4F2B-AE80-55581A56AC37}" type="slidenum">
              <a:rPr lang="fr-FR" altLang="fr-FR">
                <a:solidFill>
                  <a:srgbClr val="000000"/>
                </a:solidFill>
                <a:latin typeface="Times New Roman" panose="02020603050405020304" pitchFamily="18" charset="0"/>
              </a:rPr>
              <a:pPr>
                <a:lnSpc>
                  <a:spcPct val="95000"/>
                </a:lnSpc>
              </a:pPr>
              <a:t>61</a:t>
            </a:fld>
            <a:endParaRPr lang="fr-FR" altLang="fr-FR">
              <a:solidFill>
                <a:srgbClr val="000000"/>
              </a:solidFill>
              <a:latin typeface="Times New Roman" panose="02020603050405020304" pitchFamily="18" charset="0"/>
            </a:endParaRPr>
          </a:p>
        </p:txBody>
      </p:sp>
      <p:sp>
        <p:nvSpPr>
          <p:cNvPr id="68611"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68612"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8409384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82"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D2F0AC82-3CF0-470D-B0A8-A6E4A0775A5A}" type="slidenum">
              <a:rPr lang="fr-FR" altLang="fr-FR">
                <a:solidFill>
                  <a:srgbClr val="000000"/>
                </a:solidFill>
                <a:latin typeface="Times New Roman" panose="02020603050405020304" pitchFamily="18" charset="0"/>
              </a:rPr>
              <a:pPr>
                <a:lnSpc>
                  <a:spcPct val="95000"/>
                </a:lnSpc>
              </a:pPr>
              <a:t>63</a:t>
            </a:fld>
            <a:endParaRPr lang="fr-FR" altLang="fr-FR">
              <a:solidFill>
                <a:srgbClr val="000000"/>
              </a:solidFill>
              <a:latin typeface="Times New Roman" panose="02020603050405020304" pitchFamily="18" charset="0"/>
            </a:endParaRPr>
          </a:p>
        </p:txBody>
      </p:sp>
      <p:sp>
        <p:nvSpPr>
          <p:cNvPr id="71683"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71684"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6290073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02439F02-9E03-49BF-9B65-49A32EA92FA1}" type="slidenum">
              <a:rPr lang="fr-FR" altLang="fr-FR">
                <a:solidFill>
                  <a:srgbClr val="000000"/>
                </a:solidFill>
                <a:latin typeface="Times New Roman" panose="02020603050405020304" pitchFamily="18" charset="0"/>
              </a:rPr>
              <a:pPr>
                <a:lnSpc>
                  <a:spcPct val="95000"/>
                </a:lnSpc>
              </a:pPr>
              <a:t>65</a:t>
            </a:fld>
            <a:endParaRPr lang="fr-FR" altLang="fr-FR">
              <a:solidFill>
                <a:srgbClr val="000000"/>
              </a:solidFill>
              <a:latin typeface="Times New Roman" panose="02020603050405020304" pitchFamily="18" charset="0"/>
            </a:endParaRPr>
          </a:p>
        </p:txBody>
      </p:sp>
      <p:sp>
        <p:nvSpPr>
          <p:cNvPr id="78851"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78852"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14036831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DA7E8429-4570-49CB-8414-103926F063E9}" type="slidenum">
              <a:rPr lang="fr-FR" altLang="fr-FR">
                <a:solidFill>
                  <a:srgbClr val="000000"/>
                </a:solidFill>
                <a:latin typeface="Times New Roman" panose="02020603050405020304" pitchFamily="18" charset="0"/>
              </a:rPr>
              <a:pPr>
                <a:lnSpc>
                  <a:spcPct val="95000"/>
                </a:lnSpc>
              </a:pPr>
              <a:t>76</a:t>
            </a:fld>
            <a:endParaRPr lang="fr-FR" altLang="fr-FR">
              <a:solidFill>
                <a:srgbClr val="000000"/>
              </a:solidFill>
              <a:latin typeface="Times New Roman" panose="02020603050405020304" pitchFamily="18" charset="0"/>
            </a:endParaRPr>
          </a:p>
        </p:txBody>
      </p:sp>
      <p:sp>
        <p:nvSpPr>
          <p:cNvPr id="84995"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84996"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926520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ABEC6422-97F3-46AF-9609-F6FFE16D733F}" type="slidenum">
              <a:rPr lang="fr-FR" altLang="fr-FR">
                <a:solidFill>
                  <a:srgbClr val="000000"/>
                </a:solidFill>
                <a:latin typeface="Times New Roman" panose="02020603050405020304" pitchFamily="18" charset="0"/>
              </a:rPr>
              <a:pPr>
                <a:lnSpc>
                  <a:spcPct val="95000"/>
                </a:lnSpc>
              </a:pPr>
              <a:t>11</a:t>
            </a:fld>
            <a:endParaRPr lang="fr-FR" altLang="fr-FR">
              <a:solidFill>
                <a:srgbClr val="000000"/>
              </a:solidFill>
              <a:latin typeface="Times New Roman" panose="02020603050405020304" pitchFamily="18" charset="0"/>
            </a:endParaRPr>
          </a:p>
        </p:txBody>
      </p:sp>
      <p:sp>
        <p:nvSpPr>
          <p:cNvPr id="40963"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40964"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2122039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B79BF41B-4FAE-447E-8C54-6F3FBEBA9F01}" type="slidenum">
              <a:rPr lang="fr-FR" altLang="fr-FR">
                <a:solidFill>
                  <a:srgbClr val="000000"/>
                </a:solidFill>
                <a:latin typeface="Times New Roman" panose="02020603050405020304" pitchFamily="18" charset="0"/>
              </a:rPr>
              <a:pPr>
                <a:lnSpc>
                  <a:spcPct val="95000"/>
                </a:lnSpc>
              </a:pPr>
              <a:t>12</a:t>
            </a:fld>
            <a:endParaRPr lang="fr-FR" altLang="fr-FR">
              <a:solidFill>
                <a:srgbClr val="000000"/>
              </a:solidFill>
              <a:latin typeface="Times New Roman" panose="02020603050405020304" pitchFamily="18" charset="0"/>
            </a:endParaRPr>
          </a:p>
        </p:txBody>
      </p:sp>
      <p:sp>
        <p:nvSpPr>
          <p:cNvPr id="43011"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43012"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1878272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BB2F7E45-3562-4D06-B321-0C4BFA0B697C}" type="slidenum">
              <a:rPr lang="fr-FR" altLang="fr-FR">
                <a:solidFill>
                  <a:srgbClr val="000000"/>
                </a:solidFill>
                <a:latin typeface="Times New Roman" panose="02020603050405020304" pitchFamily="18" charset="0"/>
              </a:rPr>
              <a:pPr>
                <a:lnSpc>
                  <a:spcPct val="95000"/>
                </a:lnSpc>
              </a:pPr>
              <a:t>13</a:t>
            </a:fld>
            <a:endParaRPr lang="fr-FR" altLang="fr-FR">
              <a:solidFill>
                <a:srgbClr val="000000"/>
              </a:solidFill>
              <a:latin typeface="Times New Roman" panose="02020603050405020304" pitchFamily="18" charset="0"/>
            </a:endParaRPr>
          </a:p>
        </p:txBody>
      </p:sp>
      <p:sp>
        <p:nvSpPr>
          <p:cNvPr id="45059"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45060"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3160267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B4C3FC56-9630-4F94-AF0A-DB95274A4B7A}" type="slidenum">
              <a:rPr lang="fr-FR" altLang="fr-FR">
                <a:solidFill>
                  <a:srgbClr val="000000"/>
                </a:solidFill>
                <a:latin typeface="Times New Roman" panose="02020603050405020304" pitchFamily="18" charset="0"/>
              </a:rPr>
              <a:pPr>
                <a:lnSpc>
                  <a:spcPct val="95000"/>
                </a:lnSpc>
              </a:pPr>
              <a:t>18</a:t>
            </a:fld>
            <a:endParaRPr lang="fr-FR" altLang="fr-FR">
              <a:solidFill>
                <a:srgbClr val="000000"/>
              </a:solidFill>
              <a:latin typeface="Times New Roman" panose="02020603050405020304" pitchFamily="18" charset="0"/>
            </a:endParaRPr>
          </a:p>
        </p:txBody>
      </p:sp>
      <p:sp>
        <p:nvSpPr>
          <p:cNvPr id="10243"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10244"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582933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E90E52CB-0B35-4D5F-B634-F0FA257AB36F}" type="slidenum">
              <a:rPr lang="fr-FR" altLang="fr-FR">
                <a:solidFill>
                  <a:srgbClr val="000000"/>
                </a:solidFill>
                <a:latin typeface="Times New Roman" panose="02020603050405020304" pitchFamily="18" charset="0"/>
              </a:rPr>
              <a:pPr>
                <a:lnSpc>
                  <a:spcPct val="95000"/>
                </a:lnSpc>
              </a:pPr>
              <a:t>19</a:t>
            </a:fld>
            <a:endParaRPr lang="fr-FR" altLang="fr-FR">
              <a:solidFill>
                <a:srgbClr val="000000"/>
              </a:solidFill>
              <a:latin typeface="Times New Roman" panose="02020603050405020304" pitchFamily="18" charset="0"/>
            </a:endParaRPr>
          </a:p>
        </p:txBody>
      </p:sp>
      <p:sp>
        <p:nvSpPr>
          <p:cNvPr id="12291"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12292"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2084940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D25D5A75-0B96-405A-B6C7-68AAE1C514DD}" type="slidenum">
              <a:rPr lang="fr-FR" altLang="fr-FR">
                <a:solidFill>
                  <a:srgbClr val="000000"/>
                </a:solidFill>
                <a:latin typeface="Times New Roman" panose="02020603050405020304" pitchFamily="18" charset="0"/>
              </a:rPr>
              <a:pPr>
                <a:lnSpc>
                  <a:spcPct val="95000"/>
                </a:lnSpc>
              </a:pPr>
              <a:t>20</a:t>
            </a:fld>
            <a:endParaRPr lang="fr-FR" altLang="fr-FR">
              <a:solidFill>
                <a:srgbClr val="000000"/>
              </a:solidFill>
              <a:latin typeface="Times New Roman" panose="02020603050405020304" pitchFamily="18" charset="0"/>
            </a:endParaRPr>
          </a:p>
        </p:txBody>
      </p:sp>
      <p:sp>
        <p:nvSpPr>
          <p:cNvPr id="14339"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14340"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4233713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9D819D2F-4EAB-4B6E-AC21-538BDDB68202}" type="slidenum">
              <a:rPr lang="fr-FR" altLang="fr-FR">
                <a:solidFill>
                  <a:srgbClr val="000000"/>
                </a:solidFill>
                <a:latin typeface="Times New Roman" panose="02020603050405020304" pitchFamily="18" charset="0"/>
              </a:rPr>
              <a:pPr>
                <a:lnSpc>
                  <a:spcPct val="95000"/>
                </a:lnSpc>
              </a:pPr>
              <a:t>21</a:t>
            </a:fld>
            <a:endParaRPr lang="fr-FR" altLang="fr-FR">
              <a:solidFill>
                <a:srgbClr val="000000"/>
              </a:solidFill>
              <a:latin typeface="Times New Roman" panose="02020603050405020304" pitchFamily="18" charset="0"/>
            </a:endParaRPr>
          </a:p>
        </p:txBody>
      </p:sp>
      <p:sp>
        <p:nvSpPr>
          <p:cNvPr id="16387"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headEnd/>
            <a:tailEnd/>
          </a:ln>
        </p:spPr>
      </p:sp>
      <p:sp>
        <p:nvSpPr>
          <p:cNvPr id="16388" name="Rectangle 2"/>
          <p:cNvSpPr>
            <a:spLocks noGrp="1" noChangeArrowheads="1"/>
          </p:cNvSpPr>
          <p:nvPr>
            <p:ph type="body" idx="1"/>
          </p:nvPr>
        </p:nvSpPr>
        <p:spPr>
          <a:xfrm>
            <a:off x="755650" y="5078413"/>
            <a:ext cx="6048375" cy="4811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fr-FR" altLang="fr-FR" smtClean="0">
              <a:latin typeface="Times New Roman" panose="02020603050405020304" pitchFamily="18" charset="0"/>
            </a:endParaRPr>
          </a:p>
        </p:txBody>
      </p:sp>
    </p:spTree>
    <p:extLst>
      <p:ext uri="{BB962C8B-B14F-4D97-AF65-F5344CB8AC3E}">
        <p14:creationId xmlns:p14="http://schemas.microsoft.com/office/powerpoint/2010/main" val="1242023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smtClean="0"/>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en-US" dirty="0"/>
          </a:p>
        </p:txBody>
      </p:sp>
      <p:sp>
        <p:nvSpPr>
          <p:cNvPr id="4" name="Date Placeholder 3"/>
          <p:cNvSpPr>
            <a:spLocks noGrp="1"/>
          </p:cNvSpPr>
          <p:nvPr>
            <p:ph type="dt" sz="half" idx="10"/>
          </p:nvPr>
        </p:nvSpPr>
        <p:spPr/>
        <p:txBody>
          <a:bodyPr/>
          <a:lstStyle/>
          <a:p>
            <a:fld id="{3C4C7D04-45E1-4EFB-9DB7-115F4A94FE22}" type="datetimeFigureOut">
              <a:rPr lang="fr-FR" smtClean="0"/>
              <a:t>06/07/2017</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7D4ABB6-5572-4D8D-950A-9BAE542BA471}" type="slidenum">
              <a:rPr lang="fr-FR" smtClean="0"/>
              <a:t>‹N°›</a:t>
            </a:fld>
            <a:endParaRPr lang="fr-FR"/>
          </a:p>
        </p:txBody>
      </p:sp>
    </p:spTree>
    <p:extLst>
      <p:ext uri="{BB962C8B-B14F-4D97-AF65-F5344CB8AC3E}">
        <p14:creationId xmlns:p14="http://schemas.microsoft.com/office/powerpoint/2010/main" val="313622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3C4C7D04-45E1-4EFB-9DB7-115F4A94FE22}" type="datetimeFigureOut">
              <a:rPr lang="fr-FR" smtClean="0"/>
              <a:t>06/07/2017</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7D4ABB6-5572-4D8D-950A-9BAE542BA471}" type="slidenum">
              <a:rPr lang="fr-FR" smtClean="0"/>
              <a:t>‹N°›</a:t>
            </a:fld>
            <a:endParaRPr lang="fr-FR"/>
          </a:p>
        </p:txBody>
      </p:sp>
    </p:spTree>
    <p:extLst>
      <p:ext uri="{BB962C8B-B14F-4D97-AF65-F5344CB8AC3E}">
        <p14:creationId xmlns:p14="http://schemas.microsoft.com/office/powerpoint/2010/main" val="2389266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3C4C7D04-45E1-4EFB-9DB7-115F4A94FE22}" type="datetimeFigureOut">
              <a:rPr lang="fr-FR" smtClean="0"/>
              <a:t>06/07/2017</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7D4ABB6-5572-4D8D-950A-9BAE542BA471}" type="slidenum">
              <a:rPr lang="fr-FR" smtClean="0"/>
              <a:t>‹N°›</a:t>
            </a:fld>
            <a:endParaRPr lang="fr-FR"/>
          </a:p>
        </p:txBody>
      </p:sp>
    </p:spTree>
    <p:extLst>
      <p:ext uri="{BB962C8B-B14F-4D97-AF65-F5344CB8AC3E}">
        <p14:creationId xmlns:p14="http://schemas.microsoft.com/office/powerpoint/2010/main" val="4200961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456481" y="273629"/>
            <a:ext cx="8226720" cy="1143480"/>
          </a:xfrm>
        </p:spPr>
        <p:txBody>
          <a:bodyPr/>
          <a:lstStyle/>
          <a:p>
            <a:r>
              <a:rPr lang="fr-FR" smtClean="0"/>
              <a:t>Cliquez pour modifier le style du titre</a:t>
            </a:r>
            <a:endParaRPr lang="fr-FR"/>
          </a:p>
        </p:txBody>
      </p:sp>
      <p:sp>
        <p:nvSpPr>
          <p:cNvPr id="3" name="Rectangle 3"/>
          <p:cNvSpPr>
            <a:spLocks noGrp="1" noChangeArrowheads="1"/>
          </p:cNvSpPr>
          <p:nvPr>
            <p:ph type="dt" idx="10"/>
          </p:nvPr>
        </p:nvSpPr>
        <p:spPr>
          <a:ln/>
        </p:spPr>
        <p:txBody>
          <a:bodyPr/>
          <a:lstStyle>
            <a:lvl1pPr>
              <a:defRPr/>
            </a:lvl1pPr>
          </a:lstStyle>
          <a:p>
            <a:pPr>
              <a:defRPr/>
            </a:pPr>
            <a:endParaRPr lang="fr-FR"/>
          </a:p>
        </p:txBody>
      </p:sp>
      <p:sp>
        <p:nvSpPr>
          <p:cNvPr id="4" name="Rectangle 4"/>
          <p:cNvSpPr>
            <a:spLocks noGrp="1" noChangeArrowheads="1"/>
          </p:cNvSpPr>
          <p:nvPr>
            <p:ph type="ftr" idx="11"/>
          </p:nvPr>
        </p:nvSpPr>
        <p:spPr>
          <a:ln/>
        </p:spPr>
        <p:txBody>
          <a:bodyPr/>
          <a:lstStyle>
            <a:lvl1pPr>
              <a:defRPr/>
            </a:lvl1pPr>
          </a:lstStyle>
          <a:p>
            <a:pPr>
              <a:defRPr/>
            </a:pPr>
            <a:endParaRPr lang="fr-FR"/>
          </a:p>
        </p:txBody>
      </p:sp>
      <p:sp>
        <p:nvSpPr>
          <p:cNvPr id="5" name="Rectangle 5"/>
          <p:cNvSpPr>
            <a:spLocks noGrp="1" noChangeArrowheads="1"/>
          </p:cNvSpPr>
          <p:nvPr>
            <p:ph type="sldNum" idx="12"/>
          </p:nvPr>
        </p:nvSpPr>
        <p:spPr>
          <a:ln/>
        </p:spPr>
        <p:txBody>
          <a:bodyPr/>
          <a:lstStyle>
            <a:lvl1pPr>
              <a:defRPr/>
            </a:lvl1pPr>
          </a:lstStyle>
          <a:p>
            <a:pPr>
              <a:defRPr/>
            </a:pPr>
            <a:fld id="{DA8F0B7E-48CF-4EFE-9803-75117AB55C9C}" type="slidenum">
              <a:rPr lang="fr-FR" altLang="fr-FR"/>
              <a:pPr>
                <a:defRPr/>
              </a:pPr>
              <a:t>‹N°›</a:t>
            </a:fld>
            <a:r>
              <a:rPr lang="fr-FR" altLang="fr-FR"/>
              <a:t>/45</a:t>
            </a:r>
          </a:p>
        </p:txBody>
      </p:sp>
    </p:spTree>
    <p:extLst>
      <p:ext uri="{BB962C8B-B14F-4D97-AF65-F5344CB8AC3E}">
        <p14:creationId xmlns:p14="http://schemas.microsoft.com/office/powerpoint/2010/main" val="2643465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3C4C7D04-45E1-4EFB-9DB7-115F4A94FE22}" type="datetimeFigureOut">
              <a:rPr lang="fr-FR" smtClean="0"/>
              <a:t>06/07/2017</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7D4ABB6-5572-4D8D-950A-9BAE542BA471}" type="slidenum">
              <a:rPr lang="fr-FR" smtClean="0"/>
              <a:t>‹N°›</a:t>
            </a:fld>
            <a:endParaRPr lang="fr-FR"/>
          </a:p>
        </p:txBody>
      </p:sp>
    </p:spTree>
    <p:extLst>
      <p:ext uri="{BB962C8B-B14F-4D97-AF65-F5344CB8AC3E}">
        <p14:creationId xmlns:p14="http://schemas.microsoft.com/office/powerpoint/2010/main" val="1393143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smtClean="0"/>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Date Placeholder 3"/>
          <p:cNvSpPr>
            <a:spLocks noGrp="1"/>
          </p:cNvSpPr>
          <p:nvPr>
            <p:ph type="dt" sz="half" idx="10"/>
          </p:nvPr>
        </p:nvSpPr>
        <p:spPr/>
        <p:txBody>
          <a:bodyPr/>
          <a:lstStyle/>
          <a:p>
            <a:fld id="{3C4C7D04-45E1-4EFB-9DB7-115F4A94FE22}" type="datetimeFigureOut">
              <a:rPr lang="fr-FR" smtClean="0"/>
              <a:t>06/07/2017</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7D4ABB6-5572-4D8D-950A-9BAE542BA471}" type="slidenum">
              <a:rPr lang="fr-FR" smtClean="0"/>
              <a:t>‹N°›</a:t>
            </a:fld>
            <a:endParaRPr lang="fr-FR"/>
          </a:p>
        </p:txBody>
      </p:sp>
    </p:spTree>
    <p:extLst>
      <p:ext uri="{BB962C8B-B14F-4D97-AF65-F5344CB8AC3E}">
        <p14:creationId xmlns:p14="http://schemas.microsoft.com/office/powerpoint/2010/main" val="17798318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3C4C7D04-45E1-4EFB-9DB7-115F4A94FE22}" type="datetimeFigureOut">
              <a:rPr lang="fr-FR" smtClean="0"/>
              <a:t>06/07/2017</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7D4ABB6-5572-4D8D-950A-9BAE542BA471}" type="slidenum">
              <a:rPr lang="fr-FR" smtClean="0"/>
              <a:t>‹N°›</a:t>
            </a:fld>
            <a:endParaRPr lang="fr-FR"/>
          </a:p>
        </p:txBody>
      </p:sp>
    </p:spTree>
    <p:extLst>
      <p:ext uri="{BB962C8B-B14F-4D97-AF65-F5344CB8AC3E}">
        <p14:creationId xmlns:p14="http://schemas.microsoft.com/office/powerpoint/2010/main" val="2018302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3C4C7D04-45E1-4EFB-9DB7-115F4A94FE22}" type="datetimeFigureOut">
              <a:rPr lang="fr-FR" smtClean="0"/>
              <a:t>06/07/2017</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F7D4ABB6-5572-4D8D-950A-9BAE542BA471}" type="slidenum">
              <a:rPr lang="fr-FR" smtClean="0"/>
              <a:t>‹N°›</a:t>
            </a:fld>
            <a:endParaRPr lang="fr-FR"/>
          </a:p>
        </p:txBody>
      </p:sp>
    </p:spTree>
    <p:extLst>
      <p:ext uri="{BB962C8B-B14F-4D97-AF65-F5344CB8AC3E}">
        <p14:creationId xmlns:p14="http://schemas.microsoft.com/office/powerpoint/2010/main" val="3145938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3C4C7D04-45E1-4EFB-9DB7-115F4A94FE22}" type="datetimeFigureOut">
              <a:rPr lang="fr-FR" smtClean="0"/>
              <a:t>06/07/2017</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F7D4ABB6-5572-4D8D-950A-9BAE542BA471}" type="slidenum">
              <a:rPr lang="fr-FR" smtClean="0"/>
              <a:t>‹N°›</a:t>
            </a:fld>
            <a:endParaRPr lang="fr-FR"/>
          </a:p>
        </p:txBody>
      </p:sp>
    </p:spTree>
    <p:extLst>
      <p:ext uri="{BB962C8B-B14F-4D97-AF65-F5344CB8AC3E}">
        <p14:creationId xmlns:p14="http://schemas.microsoft.com/office/powerpoint/2010/main" val="2050519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4C7D04-45E1-4EFB-9DB7-115F4A94FE22}" type="datetimeFigureOut">
              <a:rPr lang="fr-FR" smtClean="0"/>
              <a:t>06/07/2017</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F7D4ABB6-5572-4D8D-950A-9BAE542BA471}" type="slidenum">
              <a:rPr lang="fr-FR" smtClean="0"/>
              <a:t>‹N°›</a:t>
            </a:fld>
            <a:endParaRPr lang="fr-FR"/>
          </a:p>
        </p:txBody>
      </p:sp>
    </p:spTree>
    <p:extLst>
      <p:ext uri="{BB962C8B-B14F-4D97-AF65-F5344CB8AC3E}">
        <p14:creationId xmlns:p14="http://schemas.microsoft.com/office/powerpoint/2010/main" val="279224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Date Placeholder 4"/>
          <p:cNvSpPr>
            <a:spLocks noGrp="1"/>
          </p:cNvSpPr>
          <p:nvPr>
            <p:ph type="dt" sz="half" idx="10"/>
          </p:nvPr>
        </p:nvSpPr>
        <p:spPr/>
        <p:txBody>
          <a:bodyPr/>
          <a:lstStyle/>
          <a:p>
            <a:fld id="{3C4C7D04-45E1-4EFB-9DB7-115F4A94FE22}" type="datetimeFigureOut">
              <a:rPr lang="fr-FR" smtClean="0"/>
              <a:t>06/07/2017</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7D4ABB6-5572-4D8D-950A-9BAE542BA471}" type="slidenum">
              <a:rPr lang="fr-FR" smtClean="0"/>
              <a:t>‹N°›</a:t>
            </a:fld>
            <a:endParaRPr lang="fr-FR"/>
          </a:p>
        </p:txBody>
      </p:sp>
    </p:spTree>
    <p:extLst>
      <p:ext uri="{BB962C8B-B14F-4D97-AF65-F5344CB8AC3E}">
        <p14:creationId xmlns:p14="http://schemas.microsoft.com/office/powerpoint/2010/main" val="616514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Date Placeholder 4"/>
          <p:cNvSpPr>
            <a:spLocks noGrp="1"/>
          </p:cNvSpPr>
          <p:nvPr>
            <p:ph type="dt" sz="half" idx="10"/>
          </p:nvPr>
        </p:nvSpPr>
        <p:spPr/>
        <p:txBody>
          <a:bodyPr/>
          <a:lstStyle/>
          <a:p>
            <a:fld id="{3C4C7D04-45E1-4EFB-9DB7-115F4A94FE22}" type="datetimeFigureOut">
              <a:rPr lang="fr-FR" smtClean="0"/>
              <a:t>06/07/2017</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7D4ABB6-5572-4D8D-950A-9BAE542BA471}" type="slidenum">
              <a:rPr lang="fr-FR" smtClean="0"/>
              <a:t>‹N°›</a:t>
            </a:fld>
            <a:endParaRPr lang="fr-FR"/>
          </a:p>
        </p:txBody>
      </p:sp>
    </p:spTree>
    <p:extLst>
      <p:ext uri="{BB962C8B-B14F-4D97-AF65-F5344CB8AC3E}">
        <p14:creationId xmlns:p14="http://schemas.microsoft.com/office/powerpoint/2010/main" val="187914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4C7D04-45E1-4EFB-9DB7-115F4A94FE22}" type="datetimeFigureOut">
              <a:rPr lang="fr-FR" smtClean="0"/>
              <a:t>06/07/2017</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D4ABB6-5572-4D8D-950A-9BAE542BA471}" type="slidenum">
              <a:rPr lang="fr-FR" smtClean="0"/>
              <a:t>‹N°›</a:t>
            </a:fld>
            <a:endParaRPr lang="fr-FR"/>
          </a:p>
        </p:txBody>
      </p:sp>
    </p:spTree>
    <p:extLst>
      <p:ext uri="{BB962C8B-B14F-4D97-AF65-F5344CB8AC3E}">
        <p14:creationId xmlns:p14="http://schemas.microsoft.com/office/powerpoint/2010/main" val="18192433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servcbo.com/tosca2017/31_papineau_presentation.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Layout" Target="../slideLayouts/slideLayout6.xml"/><Relationship Id="rId5" Type="http://schemas.openxmlformats.org/officeDocument/2006/relationships/image" Target="../media/image1.gif"/><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etherpad.in2p3.fr/p/JDEV2017.T5.GT12"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vo.imcce.fr/"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hyperlink" Target="http://voparis-srv.obspm.fr/portal/" TargetMode="External"/><Relationship Id="rId5" Type="http://schemas.openxmlformats.org/officeDocument/2006/relationships/hyperlink" Target="http://ids.osuna.univ-nantes.fr/" TargetMode="External"/><Relationship Id="rId4" Type="http://schemas.openxmlformats.org/officeDocument/2006/relationships/hyperlink" Target="http://data.oreme.org/"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hyperlink" Target="https://badc.nerc.ac.uk/help/metadata/#NASA"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opgc.fr/vobs/rest2/req.php/dynvolc/data/id/41"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hyperlink" Target="https://fr.wikipedia.org/wiki/Web_Services_Description_Language" TargetMode="External"/><Relationship Id="rId3" Type="http://schemas.openxmlformats.org/officeDocument/2006/relationships/hyperlink" Target="https://fr.wikipedia.org/wiki/Web" TargetMode="External"/><Relationship Id="rId7" Type="http://schemas.openxmlformats.org/officeDocument/2006/relationships/hyperlink" Target="https://fr.wikipedia.org/wiki/SOAP" TargetMode="External"/><Relationship Id="rId2" Type="http://schemas.openxmlformats.org/officeDocument/2006/relationships/hyperlink" Target="https://fr.wikipedia.org/wiki/Representational_state_transfer" TargetMode="External"/><Relationship Id="rId1" Type="http://schemas.openxmlformats.org/officeDocument/2006/relationships/slideLayout" Target="../slideLayouts/slideLayout2.xml"/><Relationship Id="rId6" Type="http://schemas.openxmlformats.org/officeDocument/2006/relationships/hyperlink" Target="https://fr.wikipedia.org/wiki/Liste_des_sp%C3%A9cifications_des_Services_Web_WS-*" TargetMode="External"/><Relationship Id="rId5" Type="http://schemas.openxmlformats.org/officeDocument/2006/relationships/hyperlink" Target="https://fr.wikipedia.org/wiki/Uniform_Resource_Identifier" TargetMode="External"/><Relationship Id="rId4" Type="http://schemas.openxmlformats.org/officeDocument/2006/relationships/hyperlink" Target="https://fr.wikipedia.org/wiki/HTT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vo.imcce.fr/webservices/miriade/rts_query.php?-ep=2015-01-01&amp;-body=11&amp;-nbd=365&amp;-long=-3.111&amp;-lat=45.761&amp;-mime=text"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vo.imcce.fr/webservices/miriade/rts_query.php?-ep=2015-01-01&amp;-body=11&amp;-nbd=365&amp;-long=-3.111&amp;-lat=45.761&amp;-mime=html"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hyperlink" Target="https://fr.wikipedia.org/wiki/Catalogue_de_biblioth%C3%A8que" TargetMode="External"/><Relationship Id="rId3" Type="http://schemas.openxmlformats.org/officeDocument/2006/relationships/hyperlink" Target="https://fr.wikipedia.org/wiki/Extensible_Markup_Language" TargetMode="External"/><Relationship Id="rId7" Type="http://schemas.openxmlformats.org/officeDocument/2006/relationships/hyperlink" Target="https://fr.wikipedia.org/wiki/Biblioth%C3%A8que" TargetMode="External"/><Relationship Id="rId2" Type="http://schemas.openxmlformats.org/officeDocument/2006/relationships/hyperlink" Target="https://en.wikipedia.org/wiki/XML" TargetMode="External"/><Relationship Id="rId1" Type="http://schemas.openxmlformats.org/officeDocument/2006/relationships/slideLayout" Target="../slideLayouts/slideLayout2.xml"/><Relationship Id="rId6" Type="http://schemas.openxmlformats.org/officeDocument/2006/relationships/hyperlink" Target="https://fr.wikipedia.org/wiki/Bases_de_donn%C3%A9es" TargetMode="External"/><Relationship Id="rId5" Type="http://schemas.openxmlformats.org/officeDocument/2006/relationships/hyperlink" Target="https://fr.wikipedia.org/wiki/Protocole_de_communication" TargetMode="External"/><Relationship Id="rId4" Type="http://schemas.openxmlformats.org/officeDocument/2006/relationships/hyperlink" Target="https://fr.wikipedia.org/wiki/RSS_(format)"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github.com/epos-eu/EPOS-DCAT-AP/blob/master/examples/WP11/DynVolc.xml" TargetMode="External"/><Relationship Id="rId2" Type="http://schemas.openxmlformats.org/officeDocument/2006/relationships/hyperlink" Target="https://data.gulfresearchinitiative.org/metadata-editor/" TargetMode="External"/><Relationship Id="rId1" Type="http://schemas.openxmlformats.org/officeDocument/2006/relationships/slideLayout" Target="../slideLayouts/slideLayout2.xml"/><Relationship Id="rId4" Type="http://schemas.openxmlformats.org/officeDocument/2006/relationships/hyperlink" Target="https://search.datacite.org/"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opgc.fr/vobs/rest2/req.php/dynvolc/epos-dcat-ip/41" TargetMode="External"/><Relationship Id="rId2" Type="http://schemas.openxmlformats.org/officeDocument/2006/relationships/hyperlink" Target="http://opgc.fr/vobs/api.php"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hyperlink" Target="https://fr.wikipedia.org/wiki/Donn%C3%A9e_(informatique)" TargetMode="External"/><Relationship Id="rId3" Type="http://schemas.openxmlformats.org/officeDocument/2006/relationships/hyperlink" Target="https://en.wikipedia.org/wiki/Latitude" TargetMode="External"/><Relationship Id="rId7" Type="http://schemas.openxmlformats.org/officeDocument/2006/relationships/hyperlink" Target="https://fr.wikipedia.org/wiki/Logiciel" TargetMode="External"/><Relationship Id="rId2" Type="http://schemas.openxmlformats.org/officeDocument/2006/relationships/hyperlink" Target="https://en.wikipedia.org/wiki/Content_management_system" TargetMode="External"/><Relationship Id="rId1" Type="http://schemas.openxmlformats.org/officeDocument/2006/relationships/slideLayout" Target="../slideLayouts/slideLayout2.xml"/><Relationship Id="rId6" Type="http://schemas.openxmlformats.org/officeDocument/2006/relationships/hyperlink" Target="https://fr.wikipedia.org/wiki/Serveur_informatique" TargetMode="External"/><Relationship Id="rId11" Type="http://schemas.openxmlformats.org/officeDocument/2006/relationships/hyperlink" Target="https://fr.wikipedia.org/wiki/Carte_g%C3%A9ographique" TargetMode="External"/><Relationship Id="rId5" Type="http://schemas.openxmlformats.org/officeDocument/2006/relationships/hyperlink" Target="https://en.wikipedia.org/wiki/Map" TargetMode="External"/><Relationship Id="rId10" Type="http://schemas.openxmlformats.org/officeDocument/2006/relationships/hyperlink" Target="https://fr.wikipedia.org/wiki/Information_g%C3%A9ographique" TargetMode="External"/><Relationship Id="rId4" Type="http://schemas.openxmlformats.org/officeDocument/2006/relationships/hyperlink" Target="https://en.wikipedia.org/wiki/Longitude" TargetMode="External"/><Relationship Id="rId9" Type="http://schemas.openxmlformats.org/officeDocument/2006/relationships/hyperlink" Target="https://fr.wikipedia.org/wiki/Pages_web"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s://sist.cnrs.fr/le-reseau"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 Id="rId4" Type="http://schemas.openxmlformats.org/officeDocument/2006/relationships/image" Target="../media/image1.gif"/></Relationships>
</file>

<file path=ppt/slides/_rels/slide5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6.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g"/></Relationships>
</file>

<file path=ppt/slides/_rels/slide5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1.gif"/></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hyperlink" Target="http://db-engines.com/en/ranking" TargetMode="Externa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hyperlink" Target="http://www.plupload.com/" TargetMode="External"/><Relationship Id="rId2" Type="http://schemas.openxmlformats.org/officeDocument/2006/relationships/hyperlink" Target="http://opgc.fr/vobs/rest2/req.php/dynvolc/data/id/12"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emf"/><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hyperlink" Target="https://en.wikipedia.org/wiki/Vocabulary" TargetMode="External"/><Relationship Id="rId2" Type="http://schemas.openxmlformats.org/officeDocument/2006/relationships/hyperlink" Target="https://en.wikipedia.org/wiki/Resource_Description_Framework" TargetMode="External"/><Relationship Id="rId1" Type="http://schemas.openxmlformats.org/officeDocument/2006/relationships/slideLayout" Target="../slideLayouts/slideLayout2.xml"/><Relationship Id="rId4" Type="http://schemas.openxmlformats.org/officeDocument/2006/relationships/hyperlink" Target="https://github.com/epos-eu/EPOS-DCAT-AP/blob/master/examples/EPOS-DCAT-AP_example.xml" TargetMode="External"/></Relationships>
</file>

<file path=ppt/slides/_rels/slide79.xml.rels><?xml version="1.0" encoding="UTF-8" standalone="yes"?>
<Relationships xmlns="http://schemas.openxmlformats.org/package/2006/relationships"><Relationship Id="rId3" Type="http://schemas.openxmlformats.org/officeDocument/2006/relationships/hyperlink" Target="http://wiki.epos-ip.org/index.php/TCS_Metadata_Mapping" TargetMode="External"/><Relationship Id="rId2" Type="http://schemas.openxmlformats.org/officeDocument/2006/relationships/hyperlink" Target="http://nodedev.bgs.ac.uk/epos/epos-gui/master/index.html" TargetMode="External"/><Relationship Id="rId1" Type="http://schemas.openxmlformats.org/officeDocument/2006/relationships/slideLayout" Target="../slideLayouts/slideLayout1.xml"/><Relationship Id="rId5" Type="http://schemas.openxmlformats.org/officeDocument/2006/relationships/hyperlink" Target="https://github.com/epos-eu/EPOS-DCAT-AP/tree/master/examples/WP11" TargetMode="External"/><Relationship Id="rId4" Type="http://schemas.openxmlformats.org/officeDocument/2006/relationships/hyperlink" Target="https://github.com/epos-eu/EPOS-DCAT-A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image" Target="../media/image1.gif"/><Relationship Id="rId5" Type="http://schemas.openxmlformats.org/officeDocument/2006/relationships/image" Target="../media/image12.png"/><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2" Type="http://schemas.openxmlformats.org/officeDocument/2006/relationships/hyperlink" Target="http://wiki.epos-ip.org/index.php/Metadata_mapping_&amp;_keywords_(Seismology)" TargetMode="Externa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hyperlink" Target="http://wiki.epos-ip.org/index.php/Q&amp;A" TargetMode="Externa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localhost/epos/index.php" TargetMode="External"/><Relationship Id="rId2" Type="http://schemas.openxmlformats.org/officeDocument/2006/relationships/hyperlink" Target="http://localhost:8080/geonetwork/" TargetMode="External"/><Relationship Id="rId1" Type="http://schemas.openxmlformats.org/officeDocument/2006/relationships/slideLayout" Target="../slideLayouts/slideLayout2.xml"/><Relationship Id="rId4" Type="http://schemas.openxmlformats.org/officeDocument/2006/relationships/hyperlink" Target="http://opgc.fr/vob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71645" y="179028"/>
            <a:ext cx="8807747" cy="2627233"/>
          </a:xfrm>
          <a:solidFill>
            <a:schemeClr val="bg2"/>
          </a:solidFill>
        </p:spPr>
        <p:txBody>
          <a:bodyPr>
            <a:noAutofit/>
          </a:bodyPr>
          <a:lstStyle/>
          <a:p>
            <a:r>
              <a:rPr lang="fr-FR" sz="3600" b="1" dirty="0" smtClean="0">
                <a:latin typeface="Arial" panose="020B0604020202020204" pitchFamily="34" charset="0"/>
                <a:cs typeface="Arial" panose="020B0604020202020204" pitchFamily="34" charset="0"/>
              </a:rPr>
              <a:t>Standardisation des métadonnées pour l’interopérabilité des infrastructures </a:t>
            </a:r>
            <a:br>
              <a:rPr lang="fr-FR" sz="3600" b="1" dirty="0" smtClean="0">
                <a:latin typeface="Arial" panose="020B0604020202020204" pitchFamily="34" charset="0"/>
                <a:cs typeface="Arial" panose="020B0604020202020204" pitchFamily="34" charset="0"/>
              </a:rPr>
            </a:br>
            <a:r>
              <a:rPr lang="fr-FR" sz="3600" b="1" dirty="0" smtClean="0">
                <a:latin typeface="Arial" panose="020B0604020202020204" pitchFamily="34" charset="0"/>
                <a:cs typeface="Arial" panose="020B0604020202020204" pitchFamily="34" charset="0"/>
              </a:rPr>
              <a:t/>
            </a:r>
            <a:br>
              <a:rPr lang="fr-FR" sz="3600" b="1" dirty="0" smtClean="0">
                <a:latin typeface="Arial" panose="020B0604020202020204" pitchFamily="34" charset="0"/>
                <a:cs typeface="Arial" panose="020B0604020202020204" pitchFamily="34" charset="0"/>
              </a:rPr>
            </a:br>
            <a:r>
              <a:rPr lang="fr-FR" sz="3600" dirty="0" smtClean="0">
                <a:latin typeface="Arial" panose="020B0604020202020204" pitchFamily="34" charset="0"/>
                <a:cs typeface="Arial" panose="020B0604020202020204" pitchFamily="34" charset="0"/>
              </a:rPr>
              <a:t>Illustration pour l’infrastructure EPOS et les observatoires virtuels</a:t>
            </a:r>
            <a:endParaRPr lang="fr-FR" sz="3600" dirty="0">
              <a:latin typeface="Arial" panose="020B0604020202020204" pitchFamily="34" charset="0"/>
              <a:cs typeface="Arial" panose="020B0604020202020204" pitchFamily="34" charset="0"/>
            </a:endParaRPr>
          </a:p>
        </p:txBody>
      </p:sp>
      <p:sp>
        <p:nvSpPr>
          <p:cNvPr id="3" name="Sous-titre 2"/>
          <p:cNvSpPr>
            <a:spLocks noGrp="1"/>
          </p:cNvSpPr>
          <p:nvPr>
            <p:ph type="subTitle" idx="1"/>
          </p:nvPr>
        </p:nvSpPr>
        <p:spPr>
          <a:xfrm>
            <a:off x="1146518" y="3433445"/>
            <a:ext cx="6858000" cy="823595"/>
          </a:xfrm>
        </p:spPr>
        <p:txBody>
          <a:bodyPr>
            <a:noAutofit/>
          </a:bodyPr>
          <a:lstStyle/>
          <a:p>
            <a:r>
              <a:rPr lang="fr-FR" dirty="0" smtClean="0">
                <a:latin typeface="Arial" panose="020B0604020202020204" pitchFamily="34" charset="0"/>
                <a:cs typeface="Arial" panose="020B0604020202020204" pitchFamily="34" charset="0"/>
              </a:rPr>
              <a:t>Emmanuel Delage pour l’équipe informatique et les responsables scientifiques de l’OPGC</a:t>
            </a:r>
            <a:endParaRPr lang="fr-FR"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4196" y="5255542"/>
            <a:ext cx="3077803" cy="1173412"/>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6033" y="5169959"/>
            <a:ext cx="1533144" cy="1539240"/>
          </a:xfrm>
          <a:prstGeom prst="rect">
            <a:avLst/>
          </a:prstGeom>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2668" y="4687887"/>
            <a:ext cx="2343150" cy="1171575"/>
          </a:xfrm>
          <a:prstGeom prst="rect">
            <a:avLst/>
          </a:prstGeom>
        </p:spPr>
      </p:pic>
      <p:pic>
        <p:nvPicPr>
          <p:cNvPr id="7" name="Imag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2668" y="6016285"/>
            <a:ext cx="2257601" cy="695772"/>
          </a:xfrm>
          <a:prstGeom prst="rect">
            <a:avLst/>
          </a:prstGeom>
        </p:spPr>
      </p:pic>
    </p:spTree>
    <p:extLst>
      <p:ext uri="{BB962C8B-B14F-4D97-AF65-F5344CB8AC3E}">
        <p14:creationId xmlns:p14="http://schemas.microsoft.com/office/powerpoint/2010/main" val="22059411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5pPr>
            <a:lvl6pPr marL="2280994"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6pPr>
            <a:lvl7pPr marL="2695720"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7pPr>
            <a:lvl8pPr marL="3110446"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8pPr>
            <a:lvl9pPr marL="3525172"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A2439E09-9260-4A91-ACFF-091AF450F570}" type="slidenum">
              <a:rPr lang="fr-FR" altLang="fr-FR">
                <a:solidFill>
                  <a:srgbClr val="000000"/>
                </a:solidFill>
                <a:latin typeface="Times New Roman" panose="02020603050405020304" pitchFamily="18" charset="0"/>
              </a:rPr>
              <a:pPr>
                <a:lnSpc>
                  <a:spcPct val="95000"/>
                </a:lnSpc>
              </a:pPr>
              <a:t>10</a:t>
            </a:fld>
            <a:r>
              <a:rPr lang="fr-FR" altLang="fr-FR">
                <a:solidFill>
                  <a:srgbClr val="000000"/>
                </a:solidFill>
                <a:latin typeface="Times New Roman" panose="02020603050405020304" pitchFamily="18" charset="0"/>
              </a:rPr>
              <a:t>/48</a:t>
            </a:r>
          </a:p>
        </p:txBody>
      </p:sp>
      <p:sp>
        <p:nvSpPr>
          <p:cNvPr id="37891"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sp>
        <p:nvSpPr>
          <p:cNvPr id="37892" name="Rectangle 2"/>
          <p:cNvSpPr>
            <a:spLocks noGrp="1" noChangeArrowheads="1"/>
          </p:cNvSpPr>
          <p:nvPr>
            <p:ph type="body" idx="1"/>
          </p:nvPr>
        </p:nvSpPr>
        <p:spPr>
          <a:xfrm>
            <a:off x="456481" y="1604521"/>
            <a:ext cx="8228160" cy="3977280"/>
          </a:xfrm>
        </p:spPr>
        <p:txBody>
          <a:bodyPr/>
          <a:lstStyle/>
          <a:p>
            <a:pPr eaLnBrk="1">
              <a:buFont typeface="Times New Roman" panose="02020603050405020304" pitchFamily="18" charset="0"/>
              <a:buNone/>
            </a:pPr>
            <a:endParaRPr lang="fr-FR" altLang="fr-FR" smtClean="0"/>
          </a:p>
        </p:txBody>
      </p:sp>
      <p:pic>
        <p:nvPicPr>
          <p:cNvPr id="3789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201" y="361"/>
            <a:ext cx="7930080" cy="685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7894" name="Rectangle 5"/>
          <p:cNvSpPr>
            <a:spLocks noChangeArrowheads="1"/>
          </p:cNvSpPr>
          <p:nvPr/>
        </p:nvSpPr>
        <p:spPr bwMode="auto">
          <a:xfrm>
            <a:off x="7228801" y="1420201"/>
            <a:ext cx="1101600" cy="648000"/>
          </a:xfrm>
          <a:prstGeom prst="rect">
            <a:avLst/>
          </a:prstGeom>
          <a:noFill/>
          <a:ln w="508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eaLnBrk="1">
              <a:lnSpc>
                <a:spcPct val="93000"/>
              </a:lnSpc>
              <a:buClr>
                <a:srgbClr val="000000"/>
              </a:buClr>
              <a:buSzPct val="100000"/>
              <a:buFont typeface="Times New Roman" panose="02020603050405020304" pitchFamily="18" charset="0"/>
              <a:buNone/>
            </a:pPr>
            <a:endParaRPr lang="fr-FR" altLang="fr-FR" sz="1633"/>
          </a:p>
        </p:txBody>
      </p:sp>
      <p:sp>
        <p:nvSpPr>
          <p:cNvPr id="37895" name="Rectangle 6"/>
          <p:cNvSpPr>
            <a:spLocks noChangeArrowheads="1"/>
          </p:cNvSpPr>
          <p:nvPr/>
        </p:nvSpPr>
        <p:spPr bwMode="auto">
          <a:xfrm>
            <a:off x="1008001" y="2716201"/>
            <a:ext cx="1101600" cy="324000"/>
          </a:xfrm>
          <a:prstGeom prst="rect">
            <a:avLst/>
          </a:prstGeom>
          <a:noFill/>
          <a:ln w="508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eaLnBrk="1">
              <a:lnSpc>
                <a:spcPct val="93000"/>
              </a:lnSpc>
              <a:buClr>
                <a:srgbClr val="000000"/>
              </a:buClr>
              <a:buSzPct val="100000"/>
              <a:buFont typeface="Times New Roman" panose="02020603050405020304" pitchFamily="18" charset="0"/>
              <a:buNone/>
            </a:pPr>
            <a:endParaRPr lang="fr-FR" altLang="fr-FR" sz="1633"/>
          </a:p>
        </p:txBody>
      </p:sp>
    </p:spTree>
    <p:extLst>
      <p:ext uri="{BB962C8B-B14F-4D97-AF65-F5344CB8AC3E}">
        <p14:creationId xmlns:p14="http://schemas.microsoft.com/office/powerpoint/2010/main" val="233201026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5pPr>
            <a:lvl6pPr marL="2280994"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6pPr>
            <a:lvl7pPr marL="2695720"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7pPr>
            <a:lvl8pPr marL="3110446"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8pPr>
            <a:lvl9pPr marL="3525172"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0A2E88F6-68DC-4504-AED6-110607E4CAE7}" type="slidenum">
              <a:rPr lang="fr-FR" altLang="fr-FR">
                <a:solidFill>
                  <a:srgbClr val="000000"/>
                </a:solidFill>
                <a:latin typeface="Times New Roman" panose="02020603050405020304" pitchFamily="18" charset="0"/>
              </a:rPr>
              <a:pPr>
                <a:lnSpc>
                  <a:spcPct val="95000"/>
                </a:lnSpc>
              </a:pPr>
              <a:t>11</a:t>
            </a:fld>
            <a:r>
              <a:rPr lang="fr-FR" altLang="fr-FR">
                <a:solidFill>
                  <a:srgbClr val="000000"/>
                </a:solidFill>
                <a:latin typeface="Times New Roman" panose="02020603050405020304" pitchFamily="18" charset="0"/>
              </a:rPr>
              <a:t>/48</a:t>
            </a:r>
          </a:p>
        </p:txBody>
      </p:sp>
      <p:sp>
        <p:nvSpPr>
          <p:cNvPr id="39939"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sp>
        <p:nvSpPr>
          <p:cNvPr id="39940" name="Rectangle 2"/>
          <p:cNvSpPr>
            <a:spLocks noGrp="1" noChangeArrowheads="1"/>
          </p:cNvSpPr>
          <p:nvPr>
            <p:ph type="body" idx="1"/>
          </p:nvPr>
        </p:nvSpPr>
        <p:spPr>
          <a:xfrm>
            <a:off x="456481" y="1604521"/>
            <a:ext cx="8228160" cy="3977280"/>
          </a:xfrm>
        </p:spPr>
        <p:txBody>
          <a:bodyPr/>
          <a:lstStyle/>
          <a:p>
            <a:pPr eaLnBrk="1">
              <a:buFont typeface="Times New Roman" panose="02020603050405020304" pitchFamily="18" charset="0"/>
              <a:buNone/>
            </a:pPr>
            <a:endParaRPr lang="fr-FR" altLang="fr-FR" smtClean="0"/>
          </a:p>
        </p:txBody>
      </p:sp>
      <p:pic>
        <p:nvPicPr>
          <p:cNvPr id="3994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31401"/>
            <a:ext cx="9142560" cy="644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9942" name="Rectangle 5"/>
          <p:cNvSpPr>
            <a:spLocks noChangeArrowheads="1"/>
          </p:cNvSpPr>
          <p:nvPr/>
        </p:nvSpPr>
        <p:spPr bwMode="auto">
          <a:xfrm>
            <a:off x="64801" y="5697000"/>
            <a:ext cx="7228800" cy="259200"/>
          </a:xfrm>
          <a:prstGeom prst="rect">
            <a:avLst/>
          </a:prstGeom>
          <a:noFill/>
          <a:ln w="508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eaLnBrk="1">
              <a:lnSpc>
                <a:spcPct val="93000"/>
              </a:lnSpc>
              <a:buClr>
                <a:srgbClr val="000000"/>
              </a:buClr>
              <a:buSzPct val="100000"/>
              <a:buFont typeface="Times New Roman" panose="02020603050405020304" pitchFamily="18" charset="0"/>
              <a:buNone/>
            </a:pPr>
            <a:endParaRPr lang="fr-FR" altLang="fr-FR" sz="1633"/>
          </a:p>
        </p:txBody>
      </p:sp>
    </p:spTree>
    <p:extLst>
      <p:ext uri="{BB962C8B-B14F-4D97-AF65-F5344CB8AC3E}">
        <p14:creationId xmlns:p14="http://schemas.microsoft.com/office/powerpoint/2010/main" val="61188022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5pPr>
            <a:lvl6pPr marL="2280994"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6pPr>
            <a:lvl7pPr marL="2695720"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7pPr>
            <a:lvl8pPr marL="3110446"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8pPr>
            <a:lvl9pPr marL="3525172"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FFDE2A39-435F-4B32-8398-762E2118AC93}" type="slidenum">
              <a:rPr lang="fr-FR" altLang="fr-FR">
                <a:solidFill>
                  <a:srgbClr val="000000"/>
                </a:solidFill>
                <a:latin typeface="Times New Roman" panose="02020603050405020304" pitchFamily="18" charset="0"/>
              </a:rPr>
              <a:pPr>
                <a:lnSpc>
                  <a:spcPct val="95000"/>
                </a:lnSpc>
              </a:pPr>
              <a:t>12</a:t>
            </a:fld>
            <a:r>
              <a:rPr lang="fr-FR" altLang="fr-FR">
                <a:solidFill>
                  <a:srgbClr val="000000"/>
                </a:solidFill>
                <a:latin typeface="Times New Roman" panose="02020603050405020304" pitchFamily="18" charset="0"/>
              </a:rPr>
              <a:t>/48</a:t>
            </a:r>
          </a:p>
        </p:txBody>
      </p:sp>
      <p:sp>
        <p:nvSpPr>
          <p:cNvPr id="41987"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sp>
        <p:nvSpPr>
          <p:cNvPr id="41988" name="Rectangle 2"/>
          <p:cNvSpPr>
            <a:spLocks noGrp="1" noChangeArrowheads="1"/>
          </p:cNvSpPr>
          <p:nvPr>
            <p:ph type="body" idx="1"/>
          </p:nvPr>
        </p:nvSpPr>
        <p:spPr>
          <a:xfrm>
            <a:off x="456481" y="1604521"/>
            <a:ext cx="8228160" cy="3977280"/>
          </a:xfrm>
        </p:spPr>
        <p:txBody>
          <a:bodyPr/>
          <a:lstStyle/>
          <a:p>
            <a:pPr eaLnBrk="1">
              <a:buFont typeface="Times New Roman" panose="02020603050405020304" pitchFamily="18" charset="0"/>
              <a:buNone/>
            </a:pPr>
            <a:endParaRPr lang="fr-FR" altLang="fr-FR" smtClean="0"/>
          </a:p>
        </p:txBody>
      </p:sp>
      <p:pic>
        <p:nvPicPr>
          <p:cNvPr id="4198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27241"/>
            <a:ext cx="9142560" cy="63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41990" name="ZoneTexte 5"/>
          <p:cNvSpPr txBox="1">
            <a:spLocks noChangeArrowheads="1"/>
          </p:cNvSpPr>
          <p:nvPr/>
        </p:nvSpPr>
        <p:spPr bwMode="auto">
          <a:xfrm>
            <a:off x="3211200" y="124201"/>
            <a:ext cx="2592000" cy="559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fr-FR" altLang="fr-FR" sz="3266"/>
              <a:t>EBAS</a:t>
            </a:r>
          </a:p>
        </p:txBody>
      </p:sp>
      <p:sp>
        <p:nvSpPr>
          <p:cNvPr id="41991" name="Rectangle 6"/>
          <p:cNvSpPr>
            <a:spLocks noChangeArrowheads="1"/>
          </p:cNvSpPr>
          <p:nvPr/>
        </p:nvSpPr>
        <p:spPr bwMode="auto">
          <a:xfrm>
            <a:off x="8042401" y="3234601"/>
            <a:ext cx="1101600" cy="648000"/>
          </a:xfrm>
          <a:prstGeom prst="rect">
            <a:avLst/>
          </a:prstGeom>
          <a:noFill/>
          <a:ln w="508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eaLnBrk="1">
              <a:lnSpc>
                <a:spcPct val="93000"/>
              </a:lnSpc>
              <a:buClr>
                <a:srgbClr val="000000"/>
              </a:buClr>
              <a:buSzPct val="100000"/>
              <a:buFont typeface="Times New Roman" panose="02020603050405020304" pitchFamily="18" charset="0"/>
              <a:buNone/>
            </a:pPr>
            <a:endParaRPr lang="fr-FR" altLang="fr-FR" sz="1633"/>
          </a:p>
        </p:txBody>
      </p:sp>
    </p:spTree>
    <p:extLst>
      <p:ext uri="{BB962C8B-B14F-4D97-AF65-F5344CB8AC3E}">
        <p14:creationId xmlns:p14="http://schemas.microsoft.com/office/powerpoint/2010/main" val="425760489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sp>
        <p:nvSpPr>
          <p:cNvPr id="44036" name="Rectangle 2"/>
          <p:cNvSpPr>
            <a:spLocks noGrp="1" noChangeArrowheads="1"/>
          </p:cNvSpPr>
          <p:nvPr>
            <p:ph type="body" idx="1"/>
          </p:nvPr>
        </p:nvSpPr>
        <p:spPr>
          <a:xfrm>
            <a:off x="456481" y="1604521"/>
            <a:ext cx="8228160" cy="3977280"/>
          </a:xfrm>
        </p:spPr>
        <p:txBody>
          <a:bodyPr/>
          <a:lstStyle/>
          <a:p>
            <a:pPr eaLnBrk="1">
              <a:buFont typeface="Times New Roman" panose="02020603050405020304" pitchFamily="18" charset="0"/>
              <a:buNone/>
            </a:pPr>
            <a:endParaRPr lang="fr-FR" altLang="fr-FR" smtClean="0"/>
          </a:p>
        </p:txBody>
      </p:sp>
      <p:pic>
        <p:nvPicPr>
          <p:cNvPr id="4403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285641"/>
            <a:ext cx="9142560" cy="228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169327355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6">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Infrastructures - </a:t>
            </a:r>
            <a:r>
              <a:rPr lang="fr-FR" sz="3200" dirty="0">
                <a:latin typeface="Arial" panose="020B0604020202020204" pitchFamily="34" charset="0"/>
                <a:cs typeface="Arial" panose="020B0604020202020204" pitchFamily="34" charset="0"/>
              </a:rPr>
              <a:t>Pôles de données nationaux</a:t>
            </a:r>
          </a:p>
        </p:txBody>
      </p:sp>
      <p:sp>
        <p:nvSpPr>
          <p:cNvPr id="3" name="Espace réservé du contenu 2"/>
          <p:cNvSpPr>
            <a:spLocks noGrp="1"/>
          </p:cNvSpPr>
          <p:nvPr>
            <p:ph idx="1"/>
          </p:nvPr>
        </p:nvSpPr>
        <p:spPr>
          <a:xfrm>
            <a:off x="274320" y="985521"/>
            <a:ext cx="8321040" cy="5191442"/>
          </a:xfrm>
        </p:spPr>
        <p:txBody>
          <a:bodyPr>
            <a:normAutofit/>
          </a:bodyPr>
          <a:lstStyle/>
          <a:p>
            <a:pPr marL="0" indent="0">
              <a:buNone/>
            </a:pPr>
            <a:endParaRPr lang="fr-FR" dirty="0" smtClean="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PÔLE </a:t>
            </a:r>
            <a:r>
              <a:rPr lang="fr-FR" dirty="0">
                <a:latin typeface="Arial" panose="020B0604020202020204" pitchFamily="34" charset="0"/>
                <a:cs typeface="Arial" panose="020B0604020202020204" pitchFamily="34" charset="0"/>
              </a:rPr>
              <a:t>SYSTEME </a:t>
            </a:r>
            <a:r>
              <a:rPr lang="fr-FR" dirty="0" smtClean="0">
                <a:latin typeface="Arial" panose="020B0604020202020204" pitchFamily="34" charset="0"/>
                <a:cs typeface="Arial" panose="020B0604020202020204" pitchFamily="34" charset="0"/>
              </a:rPr>
              <a:t>TERRE :</a:t>
            </a:r>
          </a:p>
          <a:p>
            <a:pPr marL="0" indent="0" algn="ctr">
              <a:buNone/>
            </a:pPr>
            <a:r>
              <a:rPr lang="fr-FR" u="sng" dirty="0" err="1" smtClean="0">
                <a:latin typeface="Arial" panose="020B0604020202020204" pitchFamily="34" charset="0"/>
                <a:cs typeface="Arial" panose="020B0604020202020204" pitchFamily="34" charset="0"/>
              </a:rPr>
              <a:t>ForM@ter</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rPr>
              <a:t>Théia</a:t>
            </a:r>
            <a:r>
              <a:rPr lang="fr-FR" dirty="0" smtClean="0">
                <a:latin typeface="Arial" panose="020B0604020202020204" pitchFamily="34" charset="0"/>
                <a:cs typeface="Arial" panose="020B0604020202020204" pitchFamily="34" charset="0"/>
              </a:rPr>
              <a:t>, </a:t>
            </a:r>
            <a:r>
              <a:rPr lang="fr-FR" u="sng" dirty="0" smtClean="0">
                <a:latin typeface="Arial" panose="020B0604020202020204" pitchFamily="34" charset="0"/>
                <a:cs typeface="Arial" panose="020B0604020202020204" pitchFamily="34" charset="0"/>
              </a:rPr>
              <a:t>AERIS</a:t>
            </a:r>
            <a:r>
              <a:rPr lang="fr-FR" dirty="0" smtClean="0">
                <a:latin typeface="Arial" panose="020B0604020202020204" pitchFamily="34" charset="0"/>
                <a:cs typeface="Arial" panose="020B0604020202020204" pitchFamily="34" charset="0"/>
              </a:rPr>
              <a:t>, ODATIS</a:t>
            </a:r>
          </a:p>
          <a:p>
            <a:endParaRPr lang="fr-FR" dirty="0">
              <a:latin typeface="Arial" panose="020B0604020202020204" pitchFamily="34" charset="0"/>
              <a:cs typeface="Arial" panose="020B0604020202020204" pitchFamily="34" charset="0"/>
            </a:endParaRPr>
          </a:p>
          <a:p>
            <a:pPr algn="just"/>
            <a:r>
              <a:rPr lang="fr-FR" dirty="0">
                <a:latin typeface="Arial" panose="020B0604020202020204" pitchFamily="34" charset="0"/>
                <a:cs typeface="Arial" panose="020B0604020202020204" pitchFamily="34" charset="0"/>
              </a:rPr>
              <a:t>L’organisation en structure unique renforcera le positionnement </a:t>
            </a:r>
            <a:r>
              <a:rPr lang="fr-FR" dirty="0" smtClean="0">
                <a:latin typeface="Arial" panose="020B0604020202020204" pitchFamily="34" charset="0"/>
                <a:cs typeface="Arial" panose="020B0604020202020204" pitchFamily="34" charset="0"/>
              </a:rPr>
              <a:t>de </a:t>
            </a:r>
            <a:r>
              <a:rPr lang="fr-FR" dirty="0">
                <a:latin typeface="Arial" panose="020B0604020202020204" pitchFamily="34" charset="0"/>
                <a:cs typeface="Arial" panose="020B0604020202020204" pitchFamily="34" charset="0"/>
              </a:rPr>
              <a:t>la communauté française dans le paysage européen et </a:t>
            </a:r>
            <a:r>
              <a:rPr lang="fr-FR" dirty="0" smtClean="0">
                <a:latin typeface="Arial" panose="020B0604020202020204" pitchFamily="34" charset="0"/>
                <a:cs typeface="Arial" panose="020B0604020202020204" pitchFamily="34" charset="0"/>
              </a:rPr>
              <a:t>notamment </a:t>
            </a:r>
            <a:r>
              <a:rPr lang="fr-FR" dirty="0">
                <a:latin typeface="Arial" panose="020B0604020202020204" pitchFamily="34" charset="0"/>
                <a:cs typeface="Arial" panose="020B0604020202020204" pitchFamily="34" charset="0"/>
              </a:rPr>
              <a:t>dans le développement des </a:t>
            </a:r>
            <a:r>
              <a:rPr lang="fr-FR" dirty="0" smtClean="0">
                <a:latin typeface="Arial" panose="020B0604020202020204" pitchFamily="34" charset="0"/>
                <a:cs typeface="Arial" panose="020B0604020202020204" pitchFamily="34" charset="0"/>
              </a:rPr>
              <a:t>e‐infrastructures</a:t>
            </a:r>
            <a:endParaRPr lang="fr-FR" dirty="0">
              <a:latin typeface="Arial" panose="020B0604020202020204" pitchFamily="34" charset="0"/>
              <a:cs typeface="Arial" panose="020B0604020202020204" pitchFamily="34" charset="0"/>
            </a:endParaRPr>
          </a:p>
          <a:p>
            <a:pPr marL="0" indent="0">
              <a:buNone/>
            </a:pPr>
            <a:endParaRPr lang="fr-FR" dirty="0" smtClean="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hlinkClick r:id="rId2"/>
              </a:rPr>
              <a:t>http</a:t>
            </a:r>
            <a:r>
              <a:rPr lang="fr-FR" dirty="0">
                <a:latin typeface="Arial" panose="020B0604020202020204" pitchFamily="34" charset="0"/>
                <a:cs typeface="Arial" panose="020B0604020202020204" pitchFamily="34" charset="0"/>
                <a:hlinkClick r:id="rId2"/>
              </a:rPr>
              <a:t>://</a:t>
            </a:r>
            <a:r>
              <a:rPr lang="fr-FR" dirty="0" smtClean="0">
                <a:latin typeface="Arial" panose="020B0604020202020204" pitchFamily="34" charset="0"/>
                <a:cs typeface="Arial" panose="020B0604020202020204" pitchFamily="34" charset="0"/>
                <a:hlinkClick r:id="rId2"/>
              </a:rPr>
              <a:t>www.servcbo.com/tosca2017/31_papineau_presentation.pdf</a:t>
            </a:r>
            <a:r>
              <a:rPr lang="fr-FR" dirty="0" smtClean="0">
                <a:latin typeface="Arial" panose="020B0604020202020204" pitchFamily="34" charset="0"/>
                <a:cs typeface="Arial" panose="020B0604020202020204" pitchFamily="34" charset="0"/>
              </a:rPr>
              <a:t> (</a:t>
            </a:r>
            <a:r>
              <a:rPr lang="fr-FR" dirty="0">
                <a:latin typeface="Arial" panose="020B0604020202020204" pitchFamily="34" charset="0"/>
                <a:cs typeface="Arial" panose="020B0604020202020204" pitchFamily="34" charset="0"/>
              </a:rPr>
              <a:t>22 mars </a:t>
            </a:r>
            <a:r>
              <a:rPr lang="fr-FR" dirty="0" smtClean="0">
                <a:latin typeface="Arial" panose="020B0604020202020204" pitchFamily="34" charset="0"/>
                <a:cs typeface="Arial" panose="020B0604020202020204" pitchFamily="34" charset="0"/>
              </a:rPr>
              <a:t>2017)</a:t>
            </a:r>
            <a:endParaRPr lang="fr-FR" dirty="0">
              <a:latin typeface="Arial" panose="020B0604020202020204" pitchFamily="34" charset="0"/>
              <a:cs typeface="Arial" panose="020B0604020202020204" pitchFamily="34" charset="0"/>
            </a:endParaRPr>
          </a:p>
        </p:txBody>
      </p:sp>
      <p:sp>
        <p:nvSpPr>
          <p:cNvPr id="5" name="ZoneTexte 4"/>
          <p:cNvSpPr txBox="1"/>
          <p:nvPr/>
        </p:nvSpPr>
        <p:spPr>
          <a:xfrm>
            <a:off x="65769" y="6416250"/>
            <a:ext cx="417102" cy="369332"/>
          </a:xfrm>
          <a:prstGeom prst="rect">
            <a:avLst/>
          </a:prstGeom>
          <a:noFill/>
        </p:spPr>
        <p:txBody>
          <a:bodyPr wrap="none" rtlCol="0">
            <a:spAutoFit/>
          </a:bodyPr>
          <a:lstStyle/>
          <a:p>
            <a:r>
              <a:rPr lang="fr-FR" dirty="0" smtClean="0"/>
              <a:t>+1</a:t>
            </a:r>
            <a:endParaRPr lang="fr-FR" dirty="0"/>
          </a:p>
        </p:txBody>
      </p:sp>
    </p:spTree>
    <p:extLst>
      <p:ext uri="{BB962C8B-B14F-4D97-AF65-F5344CB8AC3E}">
        <p14:creationId xmlns:p14="http://schemas.microsoft.com/office/powerpoint/2010/main" val="1819495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Interopérabilité </a:t>
            </a:r>
            <a:r>
              <a:rPr lang="fr-FR" dirty="0" err="1" smtClean="0"/>
              <a:t>ForM@Ter</a:t>
            </a:r>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5841" y="1792184"/>
            <a:ext cx="2666667" cy="1117460"/>
          </a:xfrm>
          <a:prstGeom prst="rect">
            <a:avLst/>
          </a:prstGeom>
        </p:spPr>
      </p:pic>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0080" y="1470820"/>
            <a:ext cx="987849" cy="1438824"/>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8694" y="5428041"/>
            <a:ext cx="1289048" cy="1289048"/>
          </a:xfrm>
          <a:prstGeom prst="rect">
            <a:avLst/>
          </a:prstGeom>
        </p:spPr>
      </p:pic>
      <p:pic>
        <p:nvPicPr>
          <p:cNvPr id="7" name="Imag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2072" y="5571677"/>
            <a:ext cx="2537012" cy="967236"/>
          </a:xfrm>
          <a:prstGeom prst="rect">
            <a:avLst/>
          </a:prstGeom>
        </p:spPr>
      </p:pic>
      <p:sp>
        <p:nvSpPr>
          <p:cNvPr id="8" name="ZoneTexte 7"/>
          <p:cNvSpPr txBox="1"/>
          <p:nvPr/>
        </p:nvSpPr>
        <p:spPr>
          <a:xfrm>
            <a:off x="172593" y="1470820"/>
            <a:ext cx="4613958" cy="3046988"/>
          </a:xfrm>
          <a:prstGeom prst="rect">
            <a:avLst/>
          </a:prstGeom>
          <a:noFill/>
          <a:ln>
            <a:solidFill>
              <a:srgbClr val="00B050"/>
            </a:solidFill>
          </a:ln>
        </p:spPr>
        <p:txBody>
          <a:bodyPr wrap="square" rtlCol="0">
            <a:spAutoFit/>
          </a:bodyPr>
          <a:lstStyle/>
          <a:p>
            <a:r>
              <a:rPr lang="fr-FR" sz="2400" dirty="0" smtClean="0">
                <a:latin typeface="Arial" panose="020B0604020202020204" pitchFamily="34" charset="0"/>
                <a:cs typeface="Arial" panose="020B0604020202020204" pitchFamily="34" charset="0"/>
              </a:rPr>
              <a:t>Une </a:t>
            </a:r>
            <a:r>
              <a:rPr lang="fr-FR" sz="2400" b="1" dirty="0" smtClean="0">
                <a:latin typeface="Arial" panose="020B0604020202020204" pitchFamily="34" charset="0"/>
                <a:cs typeface="Arial" panose="020B0604020202020204" pitchFamily="34" charset="0"/>
              </a:rPr>
              <a:t>solution</a:t>
            </a:r>
            <a:r>
              <a:rPr lang="fr-FR" sz="2400" dirty="0" smtClean="0">
                <a:latin typeface="Arial" panose="020B0604020202020204" pitchFamily="34" charset="0"/>
                <a:cs typeface="Arial" panose="020B0604020202020204" pitchFamily="34" charset="0"/>
              </a:rPr>
              <a:t> technique mise en</a:t>
            </a:r>
          </a:p>
          <a:p>
            <a:r>
              <a:rPr lang="fr-FR" sz="2400" dirty="0" smtClean="0">
                <a:latin typeface="Arial" panose="020B0604020202020204" pitchFamily="34" charset="0"/>
                <a:cs typeface="Arial" panose="020B0604020202020204" pitchFamily="34" charset="0"/>
              </a:rPr>
              <a:t>œuvre par le </a:t>
            </a:r>
            <a:r>
              <a:rPr lang="fr-FR" sz="2400" b="1" dirty="0" smtClean="0">
                <a:latin typeface="Arial" panose="020B0604020202020204" pitchFamily="34" charset="0"/>
                <a:cs typeface="Arial" panose="020B0604020202020204" pitchFamily="34" charset="0"/>
              </a:rPr>
              <a:t>CNES</a:t>
            </a:r>
            <a:r>
              <a:rPr lang="fr-FR" sz="2400" dirty="0" smtClean="0">
                <a:latin typeface="Arial" panose="020B0604020202020204" pitchFamily="34" charset="0"/>
                <a:cs typeface="Arial" panose="020B0604020202020204" pitchFamily="34" charset="0"/>
              </a:rPr>
              <a:t> pourrait</a:t>
            </a:r>
          </a:p>
          <a:p>
            <a:r>
              <a:rPr lang="fr-FR" sz="2400" dirty="0" smtClean="0">
                <a:latin typeface="Arial" panose="020B0604020202020204" pitchFamily="34" charset="0"/>
                <a:cs typeface="Arial" panose="020B0604020202020204" pitchFamily="34" charset="0"/>
              </a:rPr>
              <a:t>être </a:t>
            </a:r>
            <a:r>
              <a:rPr lang="fr-FR" sz="2400" b="1" dirty="0" smtClean="0">
                <a:latin typeface="Arial" panose="020B0604020202020204" pitchFamily="34" charset="0"/>
                <a:cs typeface="Arial" panose="020B0604020202020204" pitchFamily="34" charset="0"/>
              </a:rPr>
              <a:t>déployée</a:t>
            </a:r>
            <a:r>
              <a:rPr lang="fr-FR" sz="2400" dirty="0" smtClean="0">
                <a:latin typeface="Arial" panose="020B0604020202020204" pitchFamily="34" charset="0"/>
                <a:cs typeface="Arial" panose="020B0604020202020204" pitchFamily="34" charset="0"/>
              </a:rPr>
              <a:t> à l’</a:t>
            </a:r>
            <a:r>
              <a:rPr lang="fr-FR" sz="2400" b="1" dirty="0" smtClean="0">
                <a:latin typeface="Arial" panose="020B0604020202020204" pitchFamily="34" charset="0"/>
                <a:cs typeface="Arial" panose="020B0604020202020204" pitchFamily="34" charset="0"/>
              </a:rPr>
              <a:t>OPGC</a:t>
            </a:r>
            <a:r>
              <a:rPr lang="fr-FR" sz="2400" dirty="0" smtClean="0">
                <a:latin typeface="Arial" panose="020B0604020202020204" pitchFamily="34" charset="0"/>
                <a:cs typeface="Arial" panose="020B0604020202020204" pitchFamily="34" charset="0"/>
              </a:rPr>
              <a:t>.</a:t>
            </a:r>
          </a:p>
          <a:p>
            <a:r>
              <a:rPr lang="fr-FR" sz="2400" dirty="0" smtClean="0">
                <a:latin typeface="Arial" panose="020B0604020202020204" pitchFamily="34" charset="0"/>
                <a:cs typeface="Arial" panose="020B0604020202020204" pitchFamily="34" charset="0"/>
              </a:rPr>
              <a:t>Cette solution permettrait à </a:t>
            </a:r>
            <a:r>
              <a:rPr lang="fr-FR" sz="2400" dirty="0" err="1" smtClean="0">
                <a:latin typeface="Arial" panose="020B0604020202020204" pitchFamily="34" charset="0"/>
                <a:cs typeface="Arial" panose="020B0604020202020204" pitchFamily="34" charset="0"/>
              </a:rPr>
              <a:t>ForM@Ter</a:t>
            </a:r>
            <a:r>
              <a:rPr lang="fr-FR" sz="2400" dirty="0" smtClean="0">
                <a:latin typeface="Arial" panose="020B0604020202020204" pitchFamily="34" charset="0"/>
                <a:cs typeface="Arial" panose="020B0604020202020204" pitchFamily="34" charset="0"/>
              </a:rPr>
              <a:t> d’interroger les catalogues de l’OPGC et du</a:t>
            </a:r>
          </a:p>
          <a:p>
            <a:r>
              <a:rPr lang="fr-FR" sz="2400" dirty="0" smtClean="0">
                <a:latin typeface="Arial" panose="020B0604020202020204" pitchFamily="34" charset="0"/>
                <a:cs typeface="Arial" panose="020B0604020202020204" pitchFamily="34" charset="0"/>
              </a:rPr>
              <a:t>CNES et d’afficher les résultats depuis la même interface</a:t>
            </a:r>
            <a:endParaRPr lang="fr-FR" sz="2400" dirty="0">
              <a:latin typeface="Arial" panose="020B0604020202020204" pitchFamily="34" charset="0"/>
              <a:cs typeface="Arial" panose="020B0604020202020204" pitchFamily="34" charset="0"/>
            </a:endParaRPr>
          </a:p>
        </p:txBody>
      </p:sp>
      <p:sp>
        <p:nvSpPr>
          <p:cNvPr id="9" name="ZoneTexte 8"/>
          <p:cNvSpPr txBox="1"/>
          <p:nvPr/>
        </p:nvSpPr>
        <p:spPr>
          <a:xfrm>
            <a:off x="172592" y="5657066"/>
            <a:ext cx="3817240" cy="830997"/>
          </a:xfrm>
          <a:prstGeom prst="rect">
            <a:avLst/>
          </a:prstGeom>
          <a:noFill/>
        </p:spPr>
        <p:txBody>
          <a:bodyPr wrap="square" rtlCol="0">
            <a:spAutoFit/>
          </a:bodyPr>
          <a:lstStyle/>
          <a:p>
            <a:r>
              <a:rPr lang="fr-FR" sz="2400" dirty="0" smtClean="0">
                <a:latin typeface="Arial" panose="020B0604020202020204" pitchFamily="34" charset="0"/>
                <a:cs typeface="Arial" panose="020B0604020202020204" pitchFamily="34" charset="0"/>
              </a:rPr>
              <a:t>L’OPGC et le CNES hébergent leurs données</a:t>
            </a:r>
            <a:endParaRPr lang="fr-FR" sz="2400" dirty="0">
              <a:latin typeface="Arial" panose="020B0604020202020204" pitchFamily="34" charset="0"/>
              <a:cs typeface="Arial" panose="020B0604020202020204" pitchFamily="34" charset="0"/>
            </a:endParaRPr>
          </a:p>
        </p:txBody>
      </p:sp>
      <p:cxnSp>
        <p:nvCxnSpPr>
          <p:cNvPr id="11" name="Connecteur droit avec flèche 10"/>
          <p:cNvCxnSpPr>
            <a:endCxn id="7" idx="0"/>
          </p:cNvCxnSpPr>
          <p:nvPr/>
        </p:nvCxnSpPr>
        <p:spPr>
          <a:xfrm flipH="1">
            <a:off x="5060578" y="2909644"/>
            <a:ext cx="1268506" cy="2662033"/>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stCxn id="4" idx="2"/>
            <a:endCxn id="6" idx="0"/>
          </p:cNvCxnSpPr>
          <p:nvPr/>
        </p:nvCxnSpPr>
        <p:spPr>
          <a:xfrm>
            <a:off x="6299175" y="2909644"/>
            <a:ext cx="1154043" cy="2518397"/>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7185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6">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Infrastructures – OV, centre de données</a:t>
            </a:r>
            <a:endParaRPr lang="fr-FR" sz="3200" dirty="0">
              <a:latin typeface="Arial" panose="020B0604020202020204" pitchFamily="34" charset="0"/>
              <a:cs typeface="Arial" panose="020B0604020202020204" pitchFamily="34" charset="0"/>
            </a:endParaRPr>
          </a:p>
        </p:txBody>
      </p:sp>
      <p:sp>
        <p:nvSpPr>
          <p:cNvPr id="5" name="Rectangle 1"/>
          <p:cNvSpPr txBox="1">
            <a:spLocks noChangeArrowheads="1"/>
          </p:cNvSpPr>
          <p:nvPr/>
        </p:nvSpPr>
        <p:spPr>
          <a:xfrm>
            <a:off x="456481" y="3959844"/>
            <a:ext cx="8228160" cy="1144800"/>
          </a:xfrm>
          <a:prstGeom prst="rect">
            <a:avLst/>
          </a:prstGeom>
        </p:spPr>
        <p:txBody>
          <a:bodyPr vert="horz" lIns="91440" tIns="35482"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dirty="0" smtClean="0"/>
              <a:t>27 OSU</a:t>
            </a:r>
          </a:p>
        </p:txBody>
      </p:sp>
      <p:sp>
        <p:nvSpPr>
          <p:cNvPr id="6" name="AutoShape 2"/>
          <p:cNvSpPr>
            <a:spLocks noChangeArrowheads="1"/>
          </p:cNvSpPr>
          <p:nvPr/>
        </p:nvSpPr>
        <p:spPr bwMode="auto">
          <a:xfrm flipV="1">
            <a:off x="421921" y="4911684"/>
            <a:ext cx="391680" cy="1425600"/>
          </a:xfrm>
          <a:prstGeom prst="triangle">
            <a:avLst>
              <a:gd name="adj" fmla="val 50000"/>
            </a:avLst>
          </a:prstGeom>
          <a:solidFill>
            <a:srgbClr val="729FCF"/>
          </a:solidFill>
          <a:ln w="9525">
            <a:solidFill>
              <a:srgbClr val="3465A4"/>
            </a:solidFill>
            <a:round/>
            <a:headEnd/>
            <a:tailEnd/>
          </a:ln>
        </p:spPr>
        <p:txBody>
          <a:bodyPr wrap="none" lIns="81638" tIns="55334" rIns="81638" bIns="40819" anchor="ctr"/>
          <a:lstStyle/>
          <a:p>
            <a:pPr algn="ctr" eaLnBrk="1">
              <a:lnSpc>
                <a:spcPct val="93000"/>
              </a:lnSpc>
              <a:buClr>
                <a:srgbClr val="000000"/>
              </a:buClr>
              <a:buSzPct val="100000"/>
              <a:buFont typeface="Times New Roman" panose="02020603050405020304" pitchFamily="18" charset="0"/>
              <a:buNone/>
            </a:pPr>
            <a:r>
              <a:rPr lang="fr-FR" altLang="fr-FR" sz="1633">
                <a:solidFill>
                  <a:srgbClr val="000000"/>
                </a:solidFill>
              </a:rPr>
              <a:t>             </a:t>
            </a:r>
          </a:p>
        </p:txBody>
      </p:sp>
      <p:sp>
        <p:nvSpPr>
          <p:cNvPr id="7" name="Rectangle 3"/>
          <p:cNvSpPr txBox="1">
            <a:spLocks noChangeArrowheads="1"/>
          </p:cNvSpPr>
          <p:nvPr/>
        </p:nvSpPr>
        <p:spPr>
          <a:xfrm>
            <a:off x="489601" y="4911684"/>
            <a:ext cx="8195040" cy="1687081"/>
          </a:xfrm>
          <a:prstGeom prst="rect">
            <a:avLst/>
          </a:prstGeom>
        </p:spPr>
        <p:txBody>
          <a:bodyPr vert="horz" lIns="91440" tIns="43546"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dirty="0" smtClean="0"/>
              <a:t>  </a:t>
            </a:r>
            <a:r>
              <a:rPr lang="fr-FR" altLang="fr-FR" sz="1814" b="1" dirty="0" smtClean="0"/>
              <a:t>6 </a:t>
            </a:r>
            <a:r>
              <a:rPr lang="fr-FR" altLang="fr-FR" sz="1814" dirty="0" smtClean="0"/>
              <a:t>OV et portails cartographiques</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dirty="0" smtClean="0"/>
              <a:t>  </a:t>
            </a:r>
            <a:r>
              <a:rPr lang="fr-FR" altLang="fr-FR" sz="1814" b="1" dirty="0" smtClean="0"/>
              <a:t>8 </a:t>
            </a:r>
            <a:r>
              <a:rPr lang="fr-FR" altLang="fr-FR" sz="1814" dirty="0" smtClean="0"/>
              <a:t>OV prototypes, liens vers SO ou Bases de données</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dirty="0" smtClean="0"/>
              <a:t> </a:t>
            </a:r>
            <a:r>
              <a:rPr lang="fr-FR" altLang="fr-FR" sz="1814" b="1" dirty="0" smtClean="0"/>
              <a:t>11 </a:t>
            </a:r>
            <a:r>
              <a:rPr lang="fr-FR" altLang="fr-FR" sz="1814" dirty="0" smtClean="0"/>
              <a:t>Pas d'OV ou participe à des SO</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dirty="0" smtClean="0"/>
              <a:t>  </a:t>
            </a:r>
            <a:r>
              <a:rPr lang="fr-FR" altLang="fr-FR" sz="1814" b="1" dirty="0" smtClean="0"/>
              <a:t>2 </a:t>
            </a:r>
            <a:r>
              <a:rPr lang="fr-FR" altLang="fr-FR" sz="1814" dirty="0" smtClean="0"/>
              <a:t>Liens en panne </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endParaRPr lang="fr-FR" altLang="fr-FR" sz="1814" dirty="0" smtClean="0"/>
          </a:p>
          <a:p>
            <a:pPr marL="391686" indent="-293764">
              <a:buSzPct val="45000"/>
              <a:buFont typeface="Arial" panose="020B0604020202020204" pitchFamily="34" charset="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endParaRPr lang="fr-FR" altLang="fr-FR" sz="1814" dirty="0"/>
          </a:p>
        </p:txBody>
      </p:sp>
      <p:sp>
        <p:nvSpPr>
          <p:cNvPr id="8" name="Text Box 4"/>
          <p:cNvSpPr txBox="1">
            <a:spLocks noChangeArrowheads="1"/>
          </p:cNvSpPr>
          <p:nvPr/>
        </p:nvSpPr>
        <p:spPr bwMode="auto">
          <a:xfrm>
            <a:off x="6400801" y="4273764"/>
            <a:ext cx="2285280" cy="54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55334" rIns="81638" bIns="40819"/>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9pPr>
          </a:lstStyle>
          <a:p>
            <a:pPr eaLnBrk="1"/>
            <a:r>
              <a:rPr lang="fr-FR" altLang="fr-FR" sz="1633" dirty="0">
                <a:solidFill>
                  <a:srgbClr val="000000"/>
                </a:solidFill>
              </a:rPr>
              <a:t>Etude web rapide le 14/12/2015</a:t>
            </a:r>
          </a:p>
        </p:txBody>
      </p:sp>
      <p:sp>
        <p:nvSpPr>
          <p:cNvPr id="10" name="Rectangle 9"/>
          <p:cNvSpPr/>
          <p:nvPr/>
        </p:nvSpPr>
        <p:spPr>
          <a:xfrm>
            <a:off x="617761" y="1507787"/>
            <a:ext cx="6909264" cy="954107"/>
          </a:xfrm>
          <a:prstGeom prst="rect">
            <a:avLst/>
          </a:prstGeom>
        </p:spPr>
        <p:txBody>
          <a:bodyPr wrap="none">
            <a:spAutoFit/>
          </a:bodyPr>
          <a:lstStyle/>
          <a:p>
            <a:pPr marL="457200" indent="-457200">
              <a:buFont typeface="Arial" panose="020B0604020202020204" pitchFamily="34" charset="0"/>
              <a:buChar char="•"/>
            </a:pPr>
            <a:r>
              <a:rPr lang="fr-FR" altLang="fr-FR" sz="2800" dirty="0" smtClean="0">
                <a:latin typeface="Arial" panose="020B0604020202020204" pitchFamily="34" charset="0"/>
                <a:cs typeface="Arial" panose="020B0604020202020204" pitchFamily="34" charset="0"/>
              </a:rPr>
              <a:t>Définitions</a:t>
            </a:r>
          </a:p>
          <a:p>
            <a:pPr marL="457200" indent="-457200">
              <a:buFont typeface="Arial" panose="020B0604020202020204" pitchFamily="34" charset="0"/>
              <a:buChar char="•"/>
            </a:pPr>
            <a:r>
              <a:rPr lang="fr-FR" altLang="fr-FR" sz="2800" dirty="0" smtClean="0">
                <a:latin typeface="Arial" panose="020B0604020202020204" pitchFamily="34" charset="0"/>
                <a:cs typeface="Arial" panose="020B0604020202020204" pitchFamily="34" charset="0"/>
              </a:rPr>
              <a:t>Exemples </a:t>
            </a:r>
            <a:r>
              <a:rPr lang="fr-FR" altLang="fr-FR" sz="2800" dirty="0">
                <a:latin typeface="Arial" panose="020B0604020202020204" pitchFamily="34" charset="0"/>
                <a:cs typeface="Arial" panose="020B0604020202020204" pitchFamily="34" charset="0"/>
              </a:rPr>
              <a:t>d'OV </a:t>
            </a:r>
            <a:r>
              <a:rPr lang="fr-FR" altLang="fr-FR" sz="2800" dirty="0" smtClean="0">
                <a:latin typeface="Arial" panose="020B0604020202020204" pitchFamily="34" charset="0"/>
                <a:cs typeface="Arial" panose="020B0604020202020204" pitchFamily="34" charset="0"/>
              </a:rPr>
              <a:t>des OSU (début </a:t>
            </a:r>
            <a:r>
              <a:rPr lang="fr-FR" altLang="fr-FR" sz="2800" dirty="0">
                <a:latin typeface="Arial" panose="020B0604020202020204" pitchFamily="34" charset="0"/>
                <a:cs typeface="Arial" panose="020B0604020202020204" pitchFamily="34" charset="0"/>
              </a:rPr>
              <a:t>2016) </a:t>
            </a:r>
            <a:endParaRPr lang="fr-FR" sz="2800" dirty="0">
              <a:latin typeface="Arial" panose="020B0604020202020204" pitchFamily="34" charset="0"/>
              <a:cs typeface="Arial" panose="020B0604020202020204" pitchFamily="34" charset="0"/>
            </a:endParaRPr>
          </a:p>
        </p:txBody>
      </p:sp>
      <p:sp>
        <p:nvSpPr>
          <p:cNvPr id="3" name="ZoneTexte 2"/>
          <p:cNvSpPr txBox="1"/>
          <p:nvPr/>
        </p:nvSpPr>
        <p:spPr>
          <a:xfrm>
            <a:off x="39940" y="6506259"/>
            <a:ext cx="534121" cy="369332"/>
          </a:xfrm>
          <a:prstGeom prst="rect">
            <a:avLst/>
          </a:prstGeom>
          <a:noFill/>
        </p:spPr>
        <p:txBody>
          <a:bodyPr wrap="none" rtlCol="0">
            <a:spAutoFit/>
          </a:bodyPr>
          <a:lstStyle/>
          <a:p>
            <a:r>
              <a:rPr lang="fr-FR" dirty="0" smtClean="0"/>
              <a:t>+15</a:t>
            </a:r>
            <a:endParaRPr lang="fr-FR" dirty="0"/>
          </a:p>
        </p:txBody>
      </p:sp>
    </p:spTree>
    <p:extLst>
      <p:ext uri="{BB962C8B-B14F-4D97-AF65-F5344CB8AC3E}">
        <p14:creationId xmlns:p14="http://schemas.microsoft.com/office/powerpoint/2010/main" val="25034190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7"/>
            <a:ext cx="7886700" cy="725398"/>
          </a:xfrm>
        </p:spPr>
        <p:txBody>
          <a:bodyPr/>
          <a:lstStyle/>
          <a:p>
            <a:r>
              <a:rPr lang="fr-FR" dirty="0" smtClean="0"/>
              <a:t>Définitions</a:t>
            </a:r>
            <a:endParaRPr lang="fr-FR" dirty="0"/>
          </a:p>
        </p:txBody>
      </p:sp>
      <p:sp>
        <p:nvSpPr>
          <p:cNvPr id="4" name="ZoneTexte 3"/>
          <p:cNvSpPr txBox="1"/>
          <p:nvPr/>
        </p:nvSpPr>
        <p:spPr>
          <a:xfrm>
            <a:off x="260242" y="3943730"/>
            <a:ext cx="8712642" cy="2677656"/>
          </a:xfrm>
          <a:prstGeom prst="rect">
            <a:avLst/>
          </a:prstGeom>
          <a:noFill/>
        </p:spPr>
        <p:txBody>
          <a:bodyPr wrap="none" rtlCol="0">
            <a:spAutoFit/>
          </a:bodyPr>
          <a:lstStyle/>
          <a:p>
            <a:r>
              <a:rPr lang="fr-FR" sz="2400" dirty="0" smtClean="0">
                <a:latin typeface="Arial" panose="020B0604020202020204" pitchFamily="34" charset="0"/>
                <a:cs typeface="Arial" panose="020B0604020202020204" pitchFamily="34" charset="0"/>
              </a:rPr>
              <a:t>L’interopérabilité web des données d’observation implique : </a:t>
            </a:r>
          </a:p>
          <a:p>
            <a:pPr marL="457200" indent="-457200">
              <a:buAutoNum type="arabicParenR"/>
            </a:pPr>
            <a:r>
              <a:rPr lang="fr-FR" sz="2400" dirty="0" smtClean="0">
                <a:latin typeface="Arial" panose="020B0604020202020204" pitchFamily="34" charset="0"/>
                <a:cs typeface="Arial" panose="020B0604020202020204" pitchFamily="34" charset="0"/>
              </a:rPr>
              <a:t>Métadonnées : description des données spatio-temporelles</a:t>
            </a:r>
          </a:p>
          <a:p>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et lien vers les données</a:t>
            </a:r>
          </a:p>
          <a:p>
            <a:r>
              <a:rPr lang="fr-FR" sz="2400" dirty="0">
                <a:latin typeface="Arial" panose="020B0604020202020204" pitchFamily="34" charset="0"/>
                <a:cs typeface="Arial" panose="020B0604020202020204" pitchFamily="34" charset="0"/>
              </a:rPr>
              <a:t>2</a:t>
            </a:r>
            <a:r>
              <a:rPr lang="fr-FR" sz="2400" dirty="0" smtClean="0">
                <a:latin typeface="Arial" panose="020B0604020202020204" pitchFamily="34" charset="0"/>
                <a:cs typeface="Arial" panose="020B0604020202020204" pitchFamily="34" charset="0"/>
              </a:rPr>
              <a:t>) API (Service web) : </a:t>
            </a:r>
            <a:r>
              <a:rPr lang="fr-FR" sz="2400" dirty="0">
                <a:latin typeface="Arial" panose="020B0604020202020204" pitchFamily="34" charset="0"/>
                <a:cs typeface="Arial" panose="020B0604020202020204" pitchFamily="34" charset="0"/>
              </a:rPr>
              <a:t>communication et </a:t>
            </a:r>
            <a:r>
              <a:rPr lang="fr-FR" sz="2400" dirty="0" smtClean="0">
                <a:latin typeface="Arial" panose="020B0604020202020204" pitchFamily="34" charset="0"/>
                <a:cs typeface="Arial" panose="020B0604020202020204" pitchFamily="34" charset="0"/>
              </a:rPr>
              <a:t>échange </a:t>
            </a:r>
            <a:r>
              <a:rPr lang="fr-FR" sz="2400" dirty="0">
                <a:latin typeface="Arial" panose="020B0604020202020204" pitchFamily="34" charset="0"/>
                <a:cs typeface="Arial" panose="020B0604020202020204" pitchFamily="34" charset="0"/>
              </a:rPr>
              <a:t>de </a:t>
            </a:r>
            <a:r>
              <a:rPr lang="fr-FR" sz="2400" dirty="0" smtClean="0">
                <a:latin typeface="Arial" panose="020B0604020202020204" pitchFamily="34" charset="0"/>
                <a:cs typeface="Arial" panose="020B0604020202020204" pitchFamily="34" charset="0"/>
              </a:rPr>
              <a:t>données</a:t>
            </a:r>
          </a:p>
          <a:p>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a:t>
            </a:r>
            <a:r>
              <a:rPr lang="fr-FR" sz="2400" dirty="0">
                <a:latin typeface="Arial" panose="020B0604020202020204" pitchFamily="34" charset="0"/>
                <a:cs typeface="Arial" panose="020B0604020202020204" pitchFamily="34" charset="0"/>
              </a:rPr>
              <a:t>entre applications </a:t>
            </a:r>
            <a:endParaRPr lang="fr-FR" sz="2400" dirty="0" smtClean="0">
              <a:latin typeface="Arial" panose="020B0604020202020204" pitchFamily="34" charset="0"/>
              <a:cs typeface="Arial" panose="020B0604020202020204" pitchFamily="34" charset="0"/>
            </a:endParaRPr>
          </a:p>
          <a:p>
            <a:r>
              <a:rPr lang="fr-FR" sz="2400" dirty="0">
                <a:latin typeface="Arial" panose="020B0604020202020204" pitchFamily="34" charset="0"/>
                <a:cs typeface="Arial" panose="020B0604020202020204" pitchFamily="34" charset="0"/>
              </a:rPr>
              <a:t>3</a:t>
            </a:r>
            <a:r>
              <a:rPr lang="fr-FR" sz="2400" dirty="0" smtClean="0">
                <a:latin typeface="Arial" panose="020B0604020202020204" pitchFamily="34" charset="0"/>
                <a:cs typeface="Arial" panose="020B0604020202020204" pitchFamily="34" charset="0"/>
              </a:rPr>
              <a:t>) Observatoire virtuel : Plateforme de gestion des</a:t>
            </a:r>
          </a:p>
          <a:p>
            <a:r>
              <a:rPr lang="fr-FR" sz="2400" dirty="0">
                <a:latin typeface="Arial" panose="020B0604020202020204" pitchFamily="34" charset="0"/>
                <a:cs typeface="Arial" panose="020B0604020202020204" pitchFamily="34" charset="0"/>
              </a:rPr>
              <a:t>	</a:t>
            </a:r>
            <a:r>
              <a:rPr lang="fr-FR" sz="2400" dirty="0" smtClean="0">
                <a:latin typeface="Arial" panose="020B0604020202020204" pitchFamily="34" charset="0"/>
                <a:cs typeface="Arial" panose="020B0604020202020204" pitchFamily="34" charset="0"/>
              </a:rPr>
              <a:t>			 données scientifiques</a:t>
            </a:r>
            <a:endParaRPr lang="fr-FR" sz="2400" dirty="0">
              <a:latin typeface="Arial" panose="020B0604020202020204" pitchFamily="34" charset="0"/>
              <a:cs typeface="Arial" panose="020B0604020202020204" pitchFamily="34" charset="0"/>
            </a:endParaRPr>
          </a:p>
        </p:txBody>
      </p:sp>
      <p:sp>
        <p:nvSpPr>
          <p:cNvPr id="3" name="ZoneTexte 2"/>
          <p:cNvSpPr txBox="1"/>
          <p:nvPr/>
        </p:nvSpPr>
        <p:spPr>
          <a:xfrm>
            <a:off x="100263" y="1022622"/>
            <a:ext cx="8943474" cy="1200329"/>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 un </a:t>
            </a:r>
            <a:r>
              <a:rPr lang="fr-FR" b="1" i="1" dirty="0">
                <a:latin typeface="Arial" panose="020B0604020202020204" pitchFamily="34" charset="0"/>
                <a:cs typeface="Arial" panose="020B0604020202020204" pitchFamily="34" charset="0"/>
              </a:rPr>
              <a:t>Observatoire virtuel </a:t>
            </a:r>
            <a:r>
              <a:rPr lang="fr-FR" i="1" dirty="0">
                <a:latin typeface="Arial" panose="020B0604020202020204" pitchFamily="34" charset="0"/>
                <a:cs typeface="Arial" panose="020B0604020202020204" pitchFamily="34" charset="0"/>
              </a:rPr>
              <a:t>(OV) est ainsi un cadre organisationnel incontournable </a:t>
            </a:r>
            <a:r>
              <a:rPr lang="fr-FR" i="1" dirty="0" smtClean="0">
                <a:latin typeface="Arial" panose="020B0604020202020204" pitchFamily="34" charset="0"/>
                <a:cs typeface="Arial" panose="020B0604020202020204" pitchFamily="34" charset="0"/>
              </a:rPr>
              <a:t>des</a:t>
            </a:r>
          </a:p>
          <a:p>
            <a:r>
              <a:rPr lang="fr-FR" i="1" dirty="0" smtClean="0">
                <a:latin typeface="Arial" panose="020B0604020202020204" pitchFamily="34" charset="0"/>
                <a:cs typeface="Arial" panose="020B0604020202020204" pitchFamily="34" charset="0"/>
              </a:rPr>
              <a:t>bases </a:t>
            </a:r>
            <a:r>
              <a:rPr lang="fr-FR" i="1" dirty="0">
                <a:latin typeface="Arial" panose="020B0604020202020204" pitchFamily="34" charset="0"/>
                <a:cs typeface="Arial" panose="020B0604020202020204" pitchFamily="34" charset="0"/>
              </a:rPr>
              <a:t>de données et des services, impliquant l’usage de standards de description </a:t>
            </a:r>
            <a:endParaRPr lang="fr-FR" i="1" dirty="0" smtClean="0">
              <a:latin typeface="Arial" panose="020B0604020202020204" pitchFamily="34" charset="0"/>
              <a:cs typeface="Arial" panose="020B0604020202020204" pitchFamily="34" charset="0"/>
            </a:endParaRPr>
          </a:p>
          <a:p>
            <a:r>
              <a:rPr lang="fr-FR" i="1" dirty="0" smtClean="0">
                <a:latin typeface="Arial" panose="020B0604020202020204" pitchFamily="34" charset="0"/>
                <a:cs typeface="Arial" panose="020B0604020202020204" pitchFamily="34" charset="0"/>
              </a:rPr>
              <a:t>des données </a:t>
            </a:r>
            <a:r>
              <a:rPr lang="fr-FR" i="1" dirty="0">
                <a:latin typeface="Arial" panose="020B0604020202020204" pitchFamily="34" charset="0"/>
                <a:cs typeface="Arial" panose="020B0604020202020204" pitchFamily="34" charset="0"/>
              </a:rPr>
              <a:t>et de protocoles d’accès pour permettre de relever ce défi de la </a:t>
            </a:r>
            <a:r>
              <a:rPr lang="fr-FR" i="1" dirty="0" smtClean="0">
                <a:latin typeface="Arial" panose="020B0604020202020204" pitchFamily="34" charset="0"/>
                <a:cs typeface="Arial" panose="020B0604020202020204" pitchFamily="34" charset="0"/>
              </a:rPr>
              <a:t>gestion</a:t>
            </a:r>
          </a:p>
          <a:p>
            <a:r>
              <a:rPr lang="fr-FR" i="1" dirty="0" smtClean="0">
                <a:latin typeface="Arial" panose="020B0604020202020204" pitchFamily="34" charset="0"/>
                <a:cs typeface="Arial" panose="020B0604020202020204" pitchFamily="34" charset="0"/>
              </a:rPr>
              <a:t>de grandes </a:t>
            </a:r>
            <a:r>
              <a:rPr lang="fr-FR" i="1" dirty="0">
                <a:latin typeface="Arial" panose="020B0604020202020204" pitchFamily="34" charset="0"/>
                <a:cs typeface="Arial" panose="020B0604020202020204" pitchFamily="34" charset="0"/>
              </a:rPr>
              <a:t>masses de données, de leur analyse et de leur diffusion.</a:t>
            </a:r>
            <a:r>
              <a:rPr lang="fr-FR" dirty="0">
                <a:latin typeface="Arial" panose="020B0604020202020204" pitchFamily="34" charset="0"/>
                <a:cs typeface="Arial" panose="020B0604020202020204" pitchFamily="34" charset="0"/>
              </a:rPr>
              <a:t> » </a:t>
            </a:r>
            <a:r>
              <a:rPr lang="fr-FR" b="1" i="1" dirty="0" smtClean="0">
                <a:latin typeface="Arial" panose="020B0604020202020204" pitchFamily="34" charset="0"/>
                <a:cs typeface="Arial" panose="020B0604020202020204" pitchFamily="34" charset="0"/>
              </a:rPr>
              <a:t>Obspm.fr</a:t>
            </a:r>
            <a:endParaRPr lang="fr-FR" b="1" i="1" dirty="0">
              <a:latin typeface="Arial" panose="020B0604020202020204" pitchFamily="34" charset="0"/>
              <a:cs typeface="Arial" panose="020B0604020202020204" pitchFamily="34" charset="0"/>
            </a:endParaRPr>
          </a:p>
        </p:txBody>
      </p:sp>
      <p:sp>
        <p:nvSpPr>
          <p:cNvPr id="5" name="ZoneTexte 4"/>
          <p:cNvSpPr txBox="1"/>
          <p:nvPr/>
        </p:nvSpPr>
        <p:spPr>
          <a:xfrm>
            <a:off x="0" y="2274965"/>
            <a:ext cx="9597499" cy="1477328"/>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 </a:t>
            </a:r>
            <a:r>
              <a:rPr lang="fr-FR" i="1" dirty="0">
                <a:latin typeface="Arial" panose="020B0604020202020204" pitchFamily="34" charset="0"/>
                <a:cs typeface="Arial" panose="020B0604020202020204" pitchFamily="34" charset="0"/>
              </a:rPr>
              <a:t>Cette intégration dans un cadre standardisé permet le dialogue entre </a:t>
            </a:r>
            <a:r>
              <a:rPr lang="fr-FR" i="1" dirty="0" smtClean="0">
                <a:latin typeface="Arial" panose="020B0604020202020204" pitchFamily="34" charset="0"/>
                <a:cs typeface="Arial" panose="020B0604020202020204" pitchFamily="34" charset="0"/>
              </a:rPr>
              <a:t>systèmes</a:t>
            </a:r>
          </a:p>
          <a:p>
            <a:r>
              <a:rPr lang="fr-FR" i="1" dirty="0" smtClean="0">
                <a:latin typeface="Arial" panose="020B0604020202020204" pitchFamily="34" charset="0"/>
                <a:cs typeface="Arial" panose="020B0604020202020204" pitchFamily="34" charset="0"/>
              </a:rPr>
              <a:t>c’est-à-dire </a:t>
            </a:r>
            <a:r>
              <a:rPr lang="fr-FR" b="1" i="1" dirty="0">
                <a:latin typeface="Arial" panose="020B0604020202020204" pitchFamily="34" charset="0"/>
                <a:cs typeface="Arial" panose="020B0604020202020204" pitchFamily="34" charset="0"/>
              </a:rPr>
              <a:t>l’interopérabilité</a:t>
            </a:r>
            <a:r>
              <a:rPr lang="fr-FR" i="1" dirty="0">
                <a:latin typeface="Arial" panose="020B0604020202020204" pitchFamily="34" charset="0"/>
                <a:cs typeface="Arial" panose="020B0604020202020204" pitchFamily="34" charset="0"/>
              </a:rPr>
              <a:t>. Il devient alors possible de croiser des données </a:t>
            </a:r>
            <a:r>
              <a:rPr lang="fr-FR" i="1" dirty="0" smtClean="0">
                <a:latin typeface="Arial" panose="020B0604020202020204" pitchFamily="34" charset="0"/>
                <a:cs typeface="Arial" panose="020B0604020202020204" pitchFamily="34" charset="0"/>
              </a:rPr>
              <a:t>d’origines</a:t>
            </a:r>
          </a:p>
          <a:p>
            <a:r>
              <a:rPr lang="fr-FR" i="1" dirty="0" smtClean="0">
                <a:latin typeface="Arial" panose="020B0604020202020204" pitchFamily="34" charset="0"/>
                <a:cs typeface="Arial" panose="020B0604020202020204" pitchFamily="34" charset="0"/>
              </a:rPr>
              <a:t>différentes</a:t>
            </a:r>
            <a:r>
              <a:rPr lang="fr-FR" i="1" dirty="0">
                <a:latin typeface="Arial" panose="020B0604020202020204" pitchFamily="34" charset="0"/>
                <a:cs typeface="Arial" panose="020B0604020202020204" pitchFamily="34" charset="0"/>
              </a:rPr>
              <a:t>, de façon transparente pour l’utilisateur, et d’utiliser des outils </a:t>
            </a:r>
            <a:r>
              <a:rPr lang="fr-FR" i="1" dirty="0" smtClean="0">
                <a:latin typeface="Arial" panose="020B0604020202020204" pitchFamily="34" charset="0"/>
                <a:cs typeface="Arial" panose="020B0604020202020204" pitchFamily="34" charset="0"/>
              </a:rPr>
              <a:t>génériques</a:t>
            </a:r>
          </a:p>
          <a:p>
            <a:r>
              <a:rPr lang="fr-FR" i="1" dirty="0" smtClean="0">
                <a:latin typeface="Arial" panose="020B0604020202020204" pitchFamily="34" charset="0"/>
                <a:cs typeface="Arial" panose="020B0604020202020204" pitchFamily="34" charset="0"/>
              </a:rPr>
              <a:t> </a:t>
            </a:r>
            <a:r>
              <a:rPr lang="fr-FR" i="1" dirty="0">
                <a:latin typeface="Arial" panose="020B0604020202020204" pitchFamily="34" charset="0"/>
                <a:cs typeface="Arial" panose="020B0604020202020204" pitchFamily="34" charset="0"/>
              </a:rPr>
              <a:t>permettant d’effectuer les mêmes opérations sur des jeux de données d’origines </a:t>
            </a:r>
            <a:r>
              <a:rPr lang="fr-FR" i="1" dirty="0" smtClean="0">
                <a:latin typeface="Arial" panose="020B0604020202020204" pitchFamily="34" charset="0"/>
                <a:cs typeface="Arial" panose="020B0604020202020204" pitchFamily="34" charset="0"/>
              </a:rPr>
              <a:t>variées.</a:t>
            </a:r>
          </a:p>
          <a:p>
            <a:r>
              <a:rPr lang="fr-FR" i="1" dirty="0" smtClean="0">
                <a:latin typeface="Arial" panose="020B0604020202020204" pitchFamily="34" charset="0"/>
                <a:cs typeface="Arial" panose="020B0604020202020204" pitchFamily="34" charset="0"/>
              </a:rPr>
              <a:t>Cette </a:t>
            </a:r>
            <a:r>
              <a:rPr lang="fr-FR" i="1" dirty="0">
                <a:latin typeface="Arial" panose="020B0604020202020204" pitchFamily="34" charset="0"/>
                <a:cs typeface="Arial" panose="020B0604020202020204" pitchFamily="34" charset="0"/>
              </a:rPr>
              <a:t>activité a ouvert ainsi de nouveaux horizons à la recherche astronomique.</a:t>
            </a:r>
            <a:r>
              <a:rPr lang="fr-FR" dirty="0">
                <a:latin typeface="Arial" panose="020B0604020202020204" pitchFamily="34" charset="0"/>
                <a:cs typeface="Arial" panose="020B0604020202020204" pitchFamily="34" charset="0"/>
              </a:rPr>
              <a:t> » </a:t>
            </a:r>
            <a:r>
              <a:rPr lang="fr-FR" b="1" i="1" dirty="0">
                <a:latin typeface="Arial" panose="020B0604020202020204" pitchFamily="34" charset="0"/>
                <a:cs typeface="Arial" panose="020B0604020202020204" pitchFamily="34" charset="0"/>
              </a:rPr>
              <a:t>Obspm.fr</a:t>
            </a:r>
          </a:p>
        </p:txBody>
      </p:sp>
    </p:spTree>
    <p:extLst>
      <p:ext uri="{BB962C8B-B14F-4D97-AF65-F5344CB8AC3E}">
        <p14:creationId xmlns:p14="http://schemas.microsoft.com/office/powerpoint/2010/main" val="33788604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1"/>
          <p:cNvSpPr>
            <a:spLocks noGrp="1" noChangeArrowheads="1"/>
          </p:cNvSpPr>
          <p:nvPr>
            <p:ph type="title"/>
          </p:nvPr>
        </p:nvSpPr>
        <p:spPr>
          <a:xfrm>
            <a:off x="456481" y="273961"/>
            <a:ext cx="8228160" cy="1144800"/>
          </a:xfrm>
        </p:spPr>
        <p:txBody>
          <a:bodyPr vert="horz" lIns="91440" tIns="35482" rIns="91440" bIns="45720" rtlCol="0" anchor="ctr">
            <a:normAutofit fontScale="90000"/>
          </a:bodyPr>
          <a:lstStyle/>
          <a:p>
            <a:pPr marL="195843" indent="-195843">
              <a:buSzPct val="45000"/>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Extraits de la définition de wikipedia</a:t>
            </a:r>
          </a:p>
        </p:txBody>
      </p:sp>
      <p:sp>
        <p:nvSpPr>
          <p:cNvPr id="9220" name="Rectangle 2"/>
          <p:cNvSpPr>
            <a:spLocks noGrp="1" noChangeArrowheads="1"/>
          </p:cNvSpPr>
          <p:nvPr>
            <p:ph type="body" idx="1"/>
          </p:nvPr>
        </p:nvSpPr>
        <p:spPr>
          <a:xfrm>
            <a:off x="456481" y="1225801"/>
            <a:ext cx="8228160" cy="4978080"/>
          </a:xfrm>
        </p:spPr>
        <p:txBody>
          <a:bodyPr/>
          <a:lstStyle/>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a:t>Virtual observatory (VO) is a </a:t>
            </a:r>
            <a:r>
              <a:rPr lang="fr-FR" altLang="fr-FR" sz="1814" b="1"/>
              <a:t>collection</a:t>
            </a:r>
            <a:r>
              <a:rPr lang="fr-FR" altLang="fr-FR" sz="1814"/>
              <a:t> of interoperating </a:t>
            </a:r>
            <a:r>
              <a:rPr lang="fr-FR" altLang="fr-FR" b="1" smtClean="0">
                <a:solidFill>
                  <a:srgbClr val="FF0000"/>
                </a:solidFill>
              </a:rPr>
              <a:t>data</a:t>
            </a:r>
            <a:r>
              <a:rPr lang="fr-FR" altLang="fr-FR" sz="1814"/>
              <a:t> archives and </a:t>
            </a:r>
            <a:r>
              <a:rPr lang="fr-FR" altLang="fr-FR" b="1" smtClean="0">
                <a:solidFill>
                  <a:srgbClr val="0070C0"/>
                </a:solidFill>
              </a:rPr>
              <a:t>software tools</a:t>
            </a:r>
            <a:r>
              <a:rPr lang="fr-FR" altLang="fr-FR" smtClean="0">
                <a:solidFill>
                  <a:srgbClr val="0070C0"/>
                </a:solidFill>
              </a:rPr>
              <a:t> </a:t>
            </a:r>
            <a:r>
              <a:rPr lang="fr-FR" altLang="fr-FR" sz="1814"/>
              <a:t>which utilize the </a:t>
            </a:r>
            <a:r>
              <a:rPr lang="fr-FR" altLang="fr-FR" b="1" smtClean="0"/>
              <a:t>internet</a:t>
            </a:r>
            <a:r>
              <a:rPr lang="fr-FR" altLang="fr-FR" sz="1814"/>
              <a:t> to form a </a:t>
            </a:r>
            <a:r>
              <a:rPr lang="fr-FR" altLang="fr-FR" b="1" smtClean="0">
                <a:solidFill>
                  <a:srgbClr val="00B050"/>
                </a:solidFill>
              </a:rPr>
              <a:t>scientific research </a:t>
            </a:r>
            <a:r>
              <a:rPr lang="fr-FR" altLang="fr-FR" b="1" smtClean="0"/>
              <a:t>environment </a:t>
            </a:r>
            <a:r>
              <a:rPr lang="fr-FR" altLang="fr-FR" sz="1814"/>
              <a:t>in which astronomical research programs can be conducted.</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a:t>...the VO consists of a </a:t>
            </a:r>
            <a:r>
              <a:rPr lang="fr-FR" altLang="fr-FR" b="1" smtClean="0"/>
              <a:t>collection of data centres</a:t>
            </a:r>
            <a:r>
              <a:rPr lang="fr-FR" altLang="fr-FR" smtClean="0"/>
              <a:t> </a:t>
            </a:r>
            <a:r>
              <a:rPr lang="fr-FR" altLang="fr-FR" sz="1814"/>
              <a:t>each with unique collections of astronomical data, </a:t>
            </a:r>
            <a:r>
              <a:rPr lang="fr-FR" altLang="fr-FR" sz="1814" b="1"/>
              <a:t>software systems and processing capabilities</a:t>
            </a:r>
            <a:r>
              <a:rPr lang="fr-FR" altLang="fr-FR" sz="1814"/>
              <a:t>.</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a:t>The main goal is to allow transparent and </a:t>
            </a:r>
            <a:r>
              <a:rPr lang="fr-FR" altLang="fr-FR" sz="1814" b="1"/>
              <a:t>distributed access to data</a:t>
            </a:r>
            <a:r>
              <a:rPr lang="fr-FR" altLang="fr-FR" sz="1814"/>
              <a:t> available worldwide. This allows scientists to discover, </a:t>
            </a:r>
            <a:r>
              <a:rPr lang="fr-FR" altLang="fr-FR" b="1" smtClean="0"/>
              <a:t>access</a:t>
            </a:r>
            <a:r>
              <a:rPr lang="fr-FR" altLang="fr-FR" sz="1814"/>
              <a:t>, </a:t>
            </a:r>
            <a:r>
              <a:rPr lang="fr-FR" altLang="fr-FR" b="1" smtClean="0"/>
              <a:t>analyze</a:t>
            </a:r>
            <a:r>
              <a:rPr lang="fr-FR" altLang="fr-FR" sz="1814"/>
              <a:t>, and </a:t>
            </a:r>
            <a:r>
              <a:rPr lang="fr-FR" altLang="fr-FR" b="1" smtClean="0"/>
              <a:t>combine</a:t>
            </a:r>
            <a:r>
              <a:rPr lang="fr-FR" altLang="fr-FR" sz="1814"/>
              <a:t> nature and lab data </a:t>
            </a:r>
            <a:r>
              <a:rPr lang="fr-FR" altLang="fr-FR" sz="1814" b="1"/>
              <a:t>from </a:t>
            </a:r>
            <a:r>
              <a:rPr lang="fr-FR" altLang="fr-FR" b="1" smtClean="0"/>
              <a:t>heterogeneous</a:t>
            </a:r>
            <a:r>
              <a:rPr lang="fr-FR" altLang="fr-FR" sz="1814" b="1"/>
              <a:t> data</a:t>
            </a:r>
            <a:r>
              <a:rPr lang="fr-FR" altLang="fr-FR" sz="1814"/>
              <a:t> collections in a user-friendly manner.</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a:t>The IVOA (International Virtual Observatory Alliance) is a </a:t>
            </a:r>
            <a:r>
              <a:rPr lang="fr-FR" altLang="fr-FR" sz="1814" b="1"/>
              <a:t>standards</a:t>
            </a:r>
            <a:r>
              <a:rPr lang="fr-FR" altLang="fr-FR" sz="1814"/>
              <a:t> body created by the VO projects to develop and agree the vital </a:t>
            </a:r>
            <a:r>
              <a:rPr lang="fr-FR" altLang="fr-FR" sz="1814" b="1"/>
              <a:t>interoperability</a:t>
            </a:r>
            <a:r>
              <a:rPr lang="fr-FR" altLang="fr-FR" sz="1814"/>
              <a:t> standards upon which the VO implementations are constructed.</a:t>
            </a:r>
          </a:p>
          <a:p>
            <a:pPr marL="391686" indent="-293764" algn="just">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endParaRPr lang="fr-FR" altLang="fr-FR" smtClean="0"/>
          </a:p>
        </p:txBody>
      </p:sp>
    </p:spTree>
    <p:extLst>
      <p:ext uri="{BB962C8B-B14F-4D97-AF65-F5344CB8AC3E}">
        <p14:creationId xmlns:p14="http://schemas.microsoft.com/office/powerpoint/2010/main" val="245810665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1"/>
          <p:cNvSpPr>
            <a:spLocks noGrp="1" noChangeArrowheads="1"/>
          </p:cNvSpPr>
          <p:nvPr>
            <p:ph type="title"/>
          </p:nvPr>
        </p:nvSpPr>
        <p:spPr>
          <a:xfrm>
            <a:off x="131041" y="-3960"/>
            <a:ext cx="8881920" cy="1700640"/>
          </a:xfrm>
        </p:spPr>
        <p:txBody>
          <a:bodyPr vert="horz" lIns="91440" tIns="25805" rIns="91440" bIns="45720" rtlCol="0" anchor="ctr">
            <a:normAutofit/>
          </a:bodyPr>
          <a:lstStyle/>
          <a:p>
            <a:pPr marL="195843" indent="-195843">
              <a:buSzPct val="45000"/>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z="2903"/>
              <a:t>Extraits de la définition donnée par</a:t>
            </a:r>
            <a:br>
              <a:rPr lang="fr-FR" altLang="fr-FR" sz="2903"/>
            </a:br>
            <a:r>
              <a:rPr lang="fr-FR" altLang="fr-FR" sz="2903"/>
              <a:t> l'observatoire de Paris (recherche astronomique)</a:t>
            </a:r>
          </a:p>
        </p:txBody>
      </p:sp>
      <p:sp>
        <p:nvSpPr>
          <p:cNvPr id="11268" name="Rectangle 2"/>
          <p:cNvSpPr>
            <a:spLocks noGrp="1" noChangeArrowheads="1"/>
          </p:cNvSpPr>
          <p:nvPr>
            <p:ph type="body" idx="1"/>
          </p:nvPr>
        </p:nvSpPr>
        <p:spPr>
          <a:xfrm>
            <a:off x="456481" y="1604520"/>
            <a:ext cx="8228160" cy="4665600"/>
          </a:xfrm>
        </p:spPr>
        <p:txBody>
          <a:bodyPr>
            <a:normAutofit fontScale="92500"/>
          </a:bodyPr>
          <a:lstStyle/>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a:t>L’activité internationale « Observatoire Virtuel » a vu le jour en raison du besoin de pouvoir </a:t>
            </a:r>
            <a:r>
              <a:rPr lang="fr-FR" altLang="fr-FR" sz="2540" b="1"/>
              <a:t>exploiter les masses de données issues des programmes d’observation</a:t>
            </a:r>
            <a:r>
              <a:rPr lang="fr-FR" altLang="fr-FR" sz="2540"/>
              <a:t> </a:t>
            </a:r>
            <a:r>
              <a:rPr lang="fr-FR" altLang="fr-FR" sz="1814"/>
              <a:t>tant depuis le sol que dans l’espace dont le volume a énormément cru avec l’avènement des nouvelles technologies.</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a:t>L’Observatoire Virtuel (OV) est ainsi un </a:t>
            </a:r>
            <a:r>
              <a:rPr lang="fr-FR" altLang="fr-FR" sz="2540" b="1"/>
              <a:t>cadre organisationne</a:t>
            </a:r>
            <a:r>
              <a:rPr lang="fr-FR" altLang="fr-FR" sz="2540"/>
              <a:t>l </a:t>
            </a:r>
            <a:r>
              <a:rPr lang="fr-FR" altLang="fr-FR" sz="1814"/>
              <a:t>incontournable des </a:t>
            </a:r>
            <a:r>
              <a:rPr lang="fr-FR" altLang="fr-FR" sz="2540" b="1"/>
              <a:t>bases de données</a:t>
            </a:r>
            <a:r>
              <a:rPr lang="fr-FR" altLang="fr-FR" sz="2540"/>
              <a:t> </a:t>
            </a:r>
            <a:r>
              <a:rPr lang="fr-FR" altLang="fr-FR" sz="1814"/>
              <a:t>et des </a:t>
            </a:r>
            <a:r>
              <a:rPr lang="fr-FR" altLang="fr-FR" sz="2540" b="1"/>
              <a:t>services</a:t>
            </a:r>
            <a:r>
              <a:rPr lang="fr-FR" altLang="fr-FR" sz="1814"/>
              <a:t>, impliquant l’usage de </a:t>
            </a:r>
            <a:r>
              <a:rPr lang="fr-FR" altLang="fr-FR" sz="2540" b="1"/>
              <a:t>standards</a:t>
            </a:r>
            <a:r>
              <a:rPr lang="fr-FR" altLang="fr-FR" sz="1814"/>
              <a:t> de description des données et de </a:t>
            </a:r>
            <a:r>
              <a:rPr lang="fr-FR" altLang="fr-FR" sz="1814" b="1"/>
              <a:t>protocoles</a:t>
            </a:r>
            <a:r>
              <a:rPr lang="fr-FR" altLang="fr-FR" sz="1814"/>
              <a:t> d’accès pour permettre de relever ce défi de la </a:t>
            </a:r>
            <a:r>
              <a:rPr lang="fr-FR" altLang="fr-FR" sz="1814" b="1"/>
              <a:t>gestion</a:t>
            </a:r>
            <a:r>
              <a:rPr lang="fr-FR" altLang="fr-FR" sz="1814"/>
              <a:t> de grandes masses de données, de leur </a:t>
            </a:r>
            <a:r>
              <a:rPr lang="fr-FR" altLang="fr-FR" sz="1814" b="1"/>
              <a:t>analyse</a:t>
            </a:r>
            <a:r>
              <a:rPr lang="fr-FR" altLang="fr-FR" sz="1814"/>
              <a:t> et de leur </a:t>
            </a:r>
            <a:r>
              <a:rPr lang="fr-FR" altLang="fr-FR" sz="1814" b="1"/>
              <a:t>diffusion</a:t>
            </a:r>
            <a:r>
              <a:rPr lang="fr-FR" altLang="fr-FR" sz="1814"/>
              <a:t>.</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a:t>Cette </a:t>
            </a:r>
            <a:r>
              <a:rPr lang="fr-FR" altLang="fr-FR" sz="1814" b="1"/>
              <a:t>intégration</a:t>
            </a:r>
            <a:r>
              <a:rPr lang="fr-FR" altLang="fr-FR" sz="1814"/>
              <a:t> dans un cadre standardisé </a:t>
            </a:r>
            <a:r>
              <a:rPr lang="fr-FR" altLang="fr-FR" sz="1814" b="1"/>
              <a:t>permet</a:t>
            </a:r>
            <a:r>
              <a:rPr lang="fr-FR" altLang="fr-FR" sz="1814"/>
              <a:t> le dialogue entre systèmes c’est-à-dire </a:t>
            </a:r>
            <a:r>
              <a:rPr lang="fr-FR" altLang="fr-FR" sz="2540" b="1"/>
              <a:t>l’interopérabilité</a:t>
            </a:r>
            <a:r>
              <a:rPr lang="fr-FR" altLang="fr-FR" sz="1814"/>
              <a:t>. Il devient alors possible de </a:t>
            </a:r>
            <a:r>
              <a:rPr lang="fr-FR" altLang="fr-FR" sz="1814" b="1"/>
              <a:t>croiser des données</a:t>
            </a:r>
            <a:r>
              <a:rPr lang="fr-FR" altLang="fr-FR" sz="1814"/>
              <a:t> d’origines différentes, de façon transparente pour l’utilisateur, et d’</a:t>
            </a:r>
            <a:r>
              <a:rPr lang="fr-FR" altLang="fr-FR" sz="1814" b="1"/>
              <a:t>utiliser des outils génériques</a:t>
            </a:r>
            <a:r>
              <a:rPr lang="fr-FR" altLang="fr-FR" sz="1814"/>
              <a:t> permettant d’effectuer les mêmes opérations sur des jeux de données d’origines variées…</a:t>
            </a:r>
          </a:p>
          <a:p>
            <a:pPr marL="391686" indent="-293764" algn="just">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endParaRPr lang="fr-FR" altLang="fr-FR" sz="1814"/>
          </a:p>
          <a:p>
            <a:pPr marL="391686" indent="-293764">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a:t>=&gt; IVOA </a:t>
            </a:r>
          </a:p>
        </p:txBody>
      </p:sp>
    </p:spTree>
    <p:extLst>
      <p:ext uri="{BB962C8B-B14F-4D97-AF65-F5344CB8AC3E}">
        <p14:creationId xmlns:p14="http://schemas.microsoft.com/office/powerpoint/2010/main" val="238524962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0" y="138500"/>
            <a:ext cx="9144000" cy="6463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Mots Clés ===== </a:t>
            </a:r>
          </a:p>
          <a:p>
            <a:pPr lvl="0" eaLnBrk="0" fontAlgn="base" hangingPunct="0">
              <a:spcBef>
                <a:spcPct val="0"/>
              </a:spcBef>
              <a:spcAft>
                <a:spcPct val="0"/>
              </a:spcAf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Interopérabilité, Données, API, Standards, métadonnées, observatoires, Infrastructures, Catalogues, DOI, </a:t>
            </a:r>
            <a:r>
              <a:rPr lang="fr-FR" dirty="0" smtClean="0">
                <a:latin typeface="Arial" panose="020B0604020202020204" pitchFamily="34" charset="0"/>
                <a:cs typeface="Arial" panose="020B0604020202020204" pitchFamily="34" charset="0"/>
              </a:rPr>
              <a:t>Authentification, Articles, Logiciels, Services, Calculs, Surveillance</a:t>
            </a:r>
            <a:endPar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 OBJECTIF =====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Choisir et mettre en œuvre des méthodes pour la gestion et la standardisation des métadonnées et pour la gestion et la diffusion des données, identification de verrous et de problématiques</a:t>
            </a:r>
          </a:p>
          <a:p>
            <a:pPr marL="0" marR="0" lvl="0" indent="0" algn="l" defTabSz="914400" rtl="0" eaLnBrk="0" fontAlgn="base" latinLnBrk="0" hangingPunct="0">
              <a:lnSpc>
                <a:spcPct val="100000"/>
              </a:lnSpc>
              <a:spcBef>
                <a:spcPct val="0"/>
              </a:spcBef>
              <a:spcAft>
                <a:spcPct val="0"/>
              </a:spcAft>
              <a:buClrTx/>
              <a:buSzTx/>
              <a:buFontTx/>
              <a:buNone/>
              <a:tabLst/>
            </a:pPr>
            <a:endParaRPr lang="fr-FR" altLang="fr-FR"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 DESCRIPTION ===== </a:t>
            </a:r>
          </a:p>
          <a:p>
            <a:pPr marR="0" lvl="0" algn="l"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Les pôles de données nationaux et les infrastructures européennes,</a:t>
            </a:r>
          </a:p>
          <a:p>
            <a:pPr marR="0" lvl="0" algn="l"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Les observatoires virtuels des Observatoires des Sciences de l'Univers (OSU)</a:t>
            </a:r>
          </a:p>
          <a:p>
            <a:pPr marR="0" lvl="0" algn="l"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Données d'observation et du calcul, Interopérabilité des données</a:t>
            </a:r>
          </a:p>
          <a:p>
            <a:pPr marR="0" lvl="0" algn="l"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Diffusion et web services, Méthodologies de standardisation </a:t>
            </a:r>
          </a:p>
          <a:p>
            <a:pPr marR="0" lvl="0" algn="l"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Métadonnées,</a:t>
            </a:r>
            <a:r>
              <a:rPr kumimoji="0" lang="fr-FR" altLang="fr-FR" b="0" i="0" u="none" strike="noStrike" cap="none" normalizeH="0" dirty="0" smtClean="0">
                <a:ln>
                  <a:noFill/>
                </a:ln>
                <a:solidFill>
                  <a:schemeClr val="tx1"/>
                </a:solidFill>
                <a:effectLst/>
                <a:latin typeface="Arial" panose="020B0604020202020204" pitchFamily="34" charset="0"/>
                <a:cs typeface="Arial" panose="020B0604020202020204" pitchFamily="34" charset="0"/>
              </a:rPr>
              <a:t> </a:t>
            </a: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Digital Object Identifier (DOI), </a:t>
            </a:r>
            <a:r>
              <a:rPr kumimoji="0" lang="fr-FR" altLang="fr-FR"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DataCite</a:t>
            </a: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p>
          <a:p>
            <a:pPr marR="0" lvl="0" algn="l"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EPOS et ISO 19115</a:t>
            </a:r>
            <a:r>
              <a:rPr lang="fr-FR" altLang="fr-FR" dirty="0">
                <a:latin typeface="Arial" panose="020B0604020202020204" pitchFamily="34" charset="0"/>
                <a:cs typeface="Arial" panose="020B0604020202020204" pitchFamily="34" charset="0"/>
              </a:rPr>
              <a:t>,</a:t>
            </a: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Outils : </a:t>
            </a:r>
            <a:r>
              <a:rPr kumimoji="0" lang="fr-FR" altLang="fr-FR"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CatMDEdit</a:t>
            </a: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fr-FR" altLang="fr-FR"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GeoNetwork</a:t>
            </a: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a:t>
            </a:r>
            <a:r>
              <a:rPr kumimoji="0" lang="fr-FR" altLang="fr-FR" b="0" i="0" u="none" strike="noStrike" cap="none" normalizeH="0" baseline="0" dirty="0" err="1" smtClean="0">
                <a:ln>
                  <a:noFill/>
                </a:ln>
                <a:solidFill>
                  <a:schemeClr val="tx1"/>
                </a:solidFill>
                <a:effectLst/>
                <a:latin typeface="Arial" panose="020B0604020202020204" pitchFamily="34" charset="0"/>
                <a:cs typeface="Arial" panose="020B0604020202020204" pitchFamily="34" charset="0"/>
              </a:rPr>
              <a:t>opensource</a:t>
            </a:r>
            <a:endPar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lang="fr-FR" altLang="fr-FR" dirty="0">
              <a:latin typeface="Arial" panose="020B0604020202020204" pitchFamily="34"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 FORMAT =====</a:t>
            </a:r>
          </a:p>
          <a:p>
            <a:pPr marR="0" lvl="0" algn="l"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Présentation générale, discussions </a:t>
            </a:r>
            <a:r>
              <a:rPr kumimoji="0" lang="fr-FR" altLang="fr-FR"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et démo</a:t>
            </a:r>
            <a:endPar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endParaRPr lang="fr-FR" altLang="fr-FR" dirty="0">
              <a:latin typeface="Arial" panose="020B0604020202020204" pitchFamily="34" charset="0"/>
              <a:cs typeface="Arial" panose="020B0604020202020204" pitchFamily="34" charset="0"/>
            </a:endParaRPr>
          </a:p>
          <a:p>
            <a:pPr marR="0" lvl="0" algn="l" defTabSz="914400" rtl="0" eaLnBrk="0" fontAlgn="base" latinLnBrk="0" hangingPunct="0">
              <a:lnSpc>
                <a:spcPct val="100000"/>
              </a:lnSpc>
              <a:spcBef>
                <a:spcPct val="0"/>
              </a:spcBef>
              <a:spcAft>
                <a:spcPct val="0"/>
              </a:spcAft>
              <a:buClrTx/>
              <a:buSzTx/>
              <a:tabLst/>
            </a:pP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PAD COLLABORATIF ===== </a:t>
            </a: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hlinkClick r:id="rId2"/>
              </a:rPr>
              <a:t>https://etherpad.in2p3.fr/p/JDEV2017.T5.GT12</a:t>
            </a:r>
            <a:r>
              <a:rPr kumimoji="0" lang="fr-FR" altLang="fr-FR"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Vous pouvez vous servir de ce pad collaboratif pour y inscrire vos commentaires, un résumé / restitution en sera fait qui sera inclus dans le compte rendu du GT. </a:t>
            </a:r>
          </a:p>
        </p:txBody>
      </p:sp>
    </p:spTree>
    <p:extLst>
      <p:ext uri="{BB962C8B-B14F-4D97-AF65-F5344CB8AC3E}">
        <p14:creationId xmlns:p14="http://schemas.microsoft.com/office/powerpoint/2010/main" val="832410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1"/>
          <p:cNvSpPr>
            <a:spLocks noGrp="1" noChangeArrowheads="1"/>
          </p:cNvSpPr>
          <p:nvPr>
            <p:ph type="title"/>
          </p:nvPr>
        </p:nvSpPr>
        <p:spPr>
          <a:xfrm>
            <a:off x="456481" y="273961"/>
            <a:ext cx="8228160" cy="836640"/>
          </a:xfrm>
        </p:spPr>
        <p:txBody>
          <a:bodyPr vert="horz" lIns="91440" tIns="35482" rIns="91440" bIns="45720" rtlCol="0" anchor="ctr">
            <a:normAutofit/>
          </a:bodyPr>
          <a:lstStyle/>
          <a:p>
            <a:pP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Glossaire d'OV</a:t>
            </a:r>
          </a:p>
        </p:txBody>
      </p:sp>
      <p:sp>
        <p:nvSpPr>
          <p:cNvPr id="13316" name="Rectangle 2"/>
          <p:cNvSpPr>
            <a:spLocks noGrp="1" noChangeArrowheads="1"/>
          </p:cNvSpPr>
          <p:nvPr>
            <p:ph type="body" idx="1"/>
          </p:nvPr>
        </p:nvSpPr>
        <p:spPr>
          <a:xfrm>
            <a:off x="391681" y="1241640"/>
            <a:ext cx="8228160" cy="4861440"/>
          </a:xfrm>
        </p:spPr>
        <p:txBody>
          <a:bodyPr>
            <a:normAutofit lnSpcReduction="10000"/>
          </a:bodyPr>
          <a:lstStyle/>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dirty="0"/>
              <a:t>IVOA : </a:t>
            </a:r>
            <a:r>
              <a:rPr lang="fr-FR" altLang="fr-FR" sz="1270" dirty="0" err="1"/>
              <a:t>Interenational</a:t>
            </a:r>
            <a:r>
              <a:rPr lang="fr-FR" altLang="fr-FR" sz="1270" dirty="0"/>
              <a:t> Virtual </a:t>
            </a:r>
            <a:r>
              <a:rPr lang="fr-FR" altLang="fr-FR" sz="1270" dirty="0" err="1"/>
              <a:t>Observatory</a:t>
            </a:r>
            <a:r>
              <a:rPr lang="fr-FR" altLang="fr-FR" sz="1270" dirty="0"/>
              <a:t> Alliance ...data </a:t>
            </a:r>
            <a:r>
              <a:rPr lang="fr-FR" altLang="fr-FR" sz="1270" dirty="0" err="1"/>
              <a:t>gathered</a:t>
            </a:r>
            <a:r>
              <a:rPr lang="fr-FR" altLang="fr-FR" sz="1270" dirty="0"/>
              <a:t> by </a:t>
            </a:r>
            <a:r>
              <a:rPr lang="fr-FR" altLang="fr-FR" sz="1270" dirty="0" err="1"/>
              <a:t>astronomical</a:t>
            </a:r>
            <a:r>
              <a:rPr lang="fr-FR" altLang="fr-FR" sz="1270" dirty="0"/>
              <a:t> </a:t>
            </a:r>
            <a:r>
              <a:rPr lang="fr-FR" altLang="fr-FR" sz="1270" dirty="0" err="1"/>
              <a:t>observatories</a:t>
            </a:r>
            <a:endParaRPr lang="fr-FR" altLang="fr-FR" sz="1270" dirty="0"/>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dirty="0"/>
              <a:t>INSPIRE : Infrastructure d'information géographique dans la Communauté européenne</a:t>
            </a:r>
          </a:p>
          <a:p>
            <a:pPr marL="391686" indent="-293764" algn="just">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dirty="0"/>
              <a:t>(données Météorologique dans l'axe 3 d'INSPIRE) ...  la fourniture des données selon des règles de mise en œuvre communes |   la constitution de catalogues de données (métadonnées) |   l'application de règles d'interopérabilité | l'accès gratuit aux métadonnées |  l'accès aux données pour les acteurs réalisant une mission rentrant dans le cadre d'INSPIRE ...</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dirty="0"/>
              <a:t>IDS Infrastructure de données spatiales | ensemble de services pour </a:t>
            </a:r>
            <a:r>
              <a:rPr lang="fr-FR" altLang="fr-FR" sz="1270" dirty="0" err="1"/>
              <a:t>ll'information</a:t>
            </a:r>
            <a:r>
              <a:rPr lang="fr-FR" altLang="fr-FR" sz="1270" dirty="0"/>
              <a:t> géographique </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dirty="0"/>
              <a:t>OGC : Open </a:t>
            </a:r>
            <a:r>
              <a:rPr lang="fr-FR" altLang="fr-FR" sz="1270" dirty="0" err="1"/>
              <a:t>Geospatial</a:t>
            </a:r>
            <a:r>
              <a:rPr lang="fr-FR" altLang="fr-FR" sz="1270" dirty="0"/>
              <a:t> Consortium …développer et promouvoir des standards ouverts, les spécifications </a:t>
            </a:r>
            <a:r>
              <a:rPr lang="fr-FR" altLang="fr-FR" sz="1270" dirty="0" err="1"/>
              <a:t>OpenGIS</a:t>
            </a:r>
            <a:r>
              <a:rPr lang="fr-FR" altLang="fr-FR" sz="1270" dirty="0"/>
              <a:t>, afin de garantir l'interopérabilité des contenus …</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dirty="0" err="1"/>
              <a:t>OSGeo</a:t>
            </a:r>
            <a:r>
              <a:rPr lang="fr-FR" altLang="fr-FR" sz="1270" dirty="0"/>
              <a:t> : organisation non gouvernementale (2006) pour logiciels open source en géomatique.</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dirty="0"/>
              <a:t>WFS Web </a:t>
            </a:r>
            <a:r>
              <a:rPr lang="fr-FR" altLang="fr-FR" sz="1270" dirty="0" err="1"/>
              <a:t>Feature</a:t>
            </a:r>
            <a:r>
              <a:rPr lang="fr-FR" altLang="fr-FR" sz="1270" dirty="0"/>
              <a:t> Service … interroger des serveurs cartographiques</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dirty="0"/>
              <a:t>WMS Web </a:t>
            </a:r>
            <a:r>
              <a:rPr lang="fr-FR" altLang="fr-FR" sz="1270" dirty="0" err="1"/>
              <a:t>Map</a:t>
            </a:r>
            <a:r>
              <a:rPr lang="fr-FR" altLang="fr-FR" sz="1270" dirty="0"/>
              <a:t> Service … produire des cartes </a:t>
            </a:r>
            <a:r>
              <a:rPr lang="fr-FR" altLang="fr-FR" sz="1270" dirty="0" err="1"/>
              <a:t>géoréférencées</a:t>
            </a:r>
            <a:r>
              <a:rPr lang="fr-FR" altLang="fr-FR" sz="1270" dirty="0"/>
              <a:t> à partir de serveur géographique</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dirty="0"/>
              <a:t>GDAL  (</a:t>
            </a:r>
            <a:r>
              <a:rPr lang="fr-FR" altLang="fr-FR" sz="1270" dirty="0" err="1"/>
              <a:t>Geospatial</a:t>
            </a:r>
            <a:r>
              <a:rPr lang="fr-FR" altLang="fr-FR" sz="1270" dirty="0"/>
              <a:t> Data Abstraction Library) est une bibliothèque libre permettant de lire et de traiter un très grand nombre de format d'images géographiques2 (notamment </a:t>
            </a:r>
            <a:r>
              <a:rPr lang="fr-FR" altLang="fr-FR" sz="1270" dirty="0" err="1"/>
              <a:t>GeoTIFF</a:t>
            </a:r>
            <a:endParaRPr lang="fr-FR" altLang="fr-FR" sz="1270" dirty="0"/>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b="1" dirty="0" err="1"/>
              <a:t>Meta-donnée</a:t>
            </a:r>
            <a:r>
              <a:rPr lang="fr-FR" altLang="fr-FR" sz="1270" dirty="0"/>
              <a:t> : descriptif complet d'un jeu de données et des moyens d'y accéder (ou d'une seule donnée) | accès et manipulation standardisée</a:t>
            </a:r>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b="1" dirty="0"/>
              <a:t>Meta-catalogue</a:t>
            </a:r>
            <a:r>
              <a:rPr lang="fr-FR" altLang="fr-FR" sz="1270" dirty="0"/>
              <a:t> : catalogue </a:t>
            </a:r>
            <a:r>
              <a:rPr lang="fr-FR" altLang="fr-FR" sz="1270" dirty="0" smtClean="0"/>
              <a:t>permettant d’interroger plusieurs catalogues de </a:t>
            </a:r>
            <a:r>
              <a:rPr lang="fr-FR" altLang="fr-FR" sz="1270" dirty="0" err="1"/>
              <a:t>meta-données</a:t>
            </a:r>
            <a:endParaRPr lang="fr-FR" altLang="fr-FR" sz="1270" dirty="0"/>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b="1" dirty="0" err="1"/>
              <a:t>Interopéabilité</a:t>
            </a:r>
            <a:r>
              <a:rPr lang="fr-FR" altLang="fr-FR" sz="1270" b="1" dirty="0"/>
              <a:t> </a:t>
            </a:r>
            <a:r>
              <a:rPr lang="fr-FR" altLang="fr-FR" sz="1270" dirty="0"/>
              <a:t>: est la capacité que possède l'OV, dont les interfaces sont intégralement connues, à fonctionner avec d’autres OV ou systèmes existants ou futurs... </a:t>
            </a:r>
            <a:endParaRPr lang="fr-FR" altLang="fr-FR" sz="1270" dirty="0" smtClean="0"/>
          </a:p>
          <a:p>
            <a:pPr marL="391686" indent="-293764" algn="just">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270" dirty="0" smtClean="0"/>
              <a:t>DCAT : Data </a:t>
            </a:r>
            <a:r>
              <a:rPr lang="fr-FR" altLang="fr-FR" sz="1270" dirty="0" err="1" smtClean="0"/>
              <a:t>Catalog</a:t>
            </a:r>
            <a:r>
              <a:rPr lang="fr-FR" altLang="fr-FR" sz="1270" dirty="0" smtClean="0"/>
              <a:t> </a:t>
            </a:r>
            <a:r>
              <a:rPr lang="fr-FR" altLang="fr-FR" sz="1270" dirty="0" err="1" smtClean="0"/>
              <a:t>vocabulary</a:t>
            </a:r>
            <a:endParaRPr lang="fr-FR" altLang="fr-FR" sz="1270" dirty="0"/>
          </a:p>
        </p:txBody>
      </p:sp>
    </p:spTree>
    <p:extLst>
      <p:ext uri="{BB962C8B-B14F-4D97-AF65-F5344CB8AC3E}">
        <p14:creationId xmlns:p14="http://schemas.microsoft.com/office/powerpoint/2010/main" val="402024896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1"/>
          <p:cNvSpPr>
            <a:spLocks noGrp="1" noChangeArrowheads="1"/>
          </p:cNvSpPr>
          <p:nvPr>
            <p:ph type="title"/>
          </p:nvPr>
        </p:nvSpPr>
        <p:spPr>
          <a:xfrm>
            <a:off x="456481" y="96841"/>
            <a:ext cx="8228160" cy="1144800"/>
          </a:xfrm>
        </p:spPr>
        <p:txBody>
          <a:bodyPr vert="horz" lIns="91440" tIns="35482" rIns="91440" bIns="45720" rtlCol="0" anchor="ctr">
            <a:normAutofit/>
          </a:bodyPr>
          <a:lstStyle/>
          <a:p>
            <a:pP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dirty="0" smtClean="0"/>
              <a:t>Exemples d'OV (début 2016) </a:t>
            </a:r>
          </a:p>
        </p:txBody>
      </p:sp>
      <p:sp>
        <p:nvSpPr>
          <p:cNvPr id="15364" name="Rectangle 2"/>
          <p:cNvSpPr>
            <a:spLocks noGrp="1" noChangeArrowheads="1"/>
          </p:cNvSpPr>
          <p:nvPr>
            <p:ph type="subTitle" idx="4294967295"/>
          </p:nvPr>
        </p:nvSpPr>
        <p:spPr>
          <a:xfrm>
            <a:off x="391681" y="864360"/>
            <a:ext cx="8750880" cy="5788800"/>
          </a:xfrm>
        </p:spPr>
        <p:txBody>
          <a:bodyPr anchor="ctr"/>
          <a:lstStyle/>
          <a:p>
            <a:pPr marL="0" indent="0">
              <a:spcBef>
                <a:spcPct val="0"/>
              </a:spcBef>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mtClean="0"/>
              <a:t>-</a:t>
            </a:r>
            <a:r>
              <a:rPr lang="fr-FR" altLang="fr-FR" b="1" smtClean="0"/>
              <a:t>IMCCE</a:t>
            </a:r>
            <a:r>
              <a:rPr lang="fr-FR" altLang="fr-FR" smtClean="0"/>
              <a:t> </a:t>
            </a:r>
            <a:r>
              <a:rPr lang="fr-FR" altLang="fr-FR" smtClean="0">
                <a:hlinkClick r:id="rId3"/>
              </a:rPr>
              <a:t>http://vo.imcce.fr/</a:t>
            </a:r>
          </a:p>
          <a:p>
            <a:pPr marL="0" indent="0">
              <a:spcBef>
                <a:spcPct val="0"/>
              </a:spcBef>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mtClean="0"/>
              <a:t>Acces graphique | 6 'projets' + VO tools | interface commune | Anglais uniquement | pas de connexion</a:t>
            </a:r>
          </a:p>
          <a:p>
            <a:pPr marL="0" indent="0">
              <a:spcBef>
                <a:spcPct val="0"/>
              </a:spcBef>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mtClean="0"/>
              <a:t>-</a:t>
            </a:r>
            <a:r>
              <a:rPr lang="fr-FR" altLang="fr-FR" b="1" smtClean="0"/>
              <a:t>OREME</a:t>
            </a:r>
            <a:r>
              <a:rPr lang="fr-FR" altLang="fr-FR" smtClean="0"/>
              <a:t> </a:t>
            </a:r>
            <a:r>
              <a:rPr lang="fr-FR" altLang="fr-FR" smtClean="0">
                <a:hlinkClick r:id="rId4"/>
              </a:rPr>
              <a:t>http://data.oreme.org/</a:t>
            </a:r>
            <a:r>
              <a:rPr lang="fr-FR" altLang="fr-FR" smtClean="0"/>
              <a:t> 2 SI, 1 web</a:t>
            </a:r>
            <a:endParaRPr lang="fr-FR" altLang="fr-FR" smtClean="0">
              <a:hlinkClick r:id="rId4"/>
            </a:endParaRPr>
          </a:p>
          <a:p>
            <a:pPr marL="0" indent="0">
              <a:spcBef>
                <a:spcPct val="0"/>
              </a:spcBef>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mtClean="0"/>
              <a:t>Portail des données | portail cartographique, SO, Outils | Interface commune + lien SO | FR et UK</a:t>
            </a:r>
          </a:p>
          <a:p>
            <a:pPr marL="0" indent="0">
              <a:spcBef>
                <a:spcPct val="0"/>
              </a:spcBef>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mtClean="0"/>
              <a:t>-</a:t>
            </a:r>
            <a:r>
              <a:rPr lang="fr-FR" altLang="fr-FR" b="1" smtClean="0"/>
              <a:t>OSUNA </a:t>
            </a:r>
            <a:r>
              <a:rPr lang="fr-FR" altLang="fr-FR" smtClean="0">
                <a:hlinkClick r:id="rId5"/>
              </a:rPr>
              <a:t>http://ids.osuna.univ-nantes.fr/</a:t>
            </a:r>
            <a:r>
              <a:rPr lang="fr-FR" altLang="fr-FR" smtClean="0"/>
              <a:t> 0</a:t>
            </a:r>
            <a:endParaRPr lang="fr-FR" altLang="fr-FR" smtClean="0">
              <a:hlinkClick r:id="rId5"/>
            </a:endParaRPr>
          </a:p>
          <a:p>
            <a:pPr marL="0" indent="0">
              <a:spcBef>
                <a:spcPct val="0"/>
              </a:spcBef>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mtClean="0"/>
              <a:t>Catalogue de métadonnées et Infrastucture de Données Spatiales | FR</a:t>
            </a:r>
          </a:p>
          <a:p>
            <a:pPr marL="0" indent="0">
              <a:spcBef>
                <a:spcPct val="0"/>
              </a:spcBef>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mtClean="0"/>
              <a:t>-</a:t>
            </a:r>
            <a:r>
              <a:rPr lang="fr-FR" altLang="fr-FR" b="1" smtClean="0"/>
              <a:t>IUEM </a:t>
            </a:r>
            <a:r>
              <a:rPr lang="fr-FR" altLang="fr-FR" smtClean="0"/>
              <a:t>http://www-iuem.univ-brest.fr/fr/observation/indigeo 8 SI        IDS | FR</a:t>
            </a:r>
          </a:p>
          <a:p>
            <a:pPr marL="0" indent="0">
              <a:spcBef>
                <a:spcPct val="0"/>
              </a:spcBef>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mtClean="0"/>
              <a:t>-</a:t>
            </a:r>
            <a:r>
              <a:rPr lang="fr-FR" altLang="fr-FR" b="1" smtClean="0"/>
              <a:t>OBSPM</a:t>
            </a:r>
            <a:r>
              <a:rPr lang="fr-FR" altLang="fr-FR" smtClean="0"/>
              <a:t> </a:t>
            </a:r>
            <a:r>
              <a:rPr lang="fr-FR" altLang="fr-FR" smtClean="0">
                <a:hlinkClick r:id="rId6"/>
              </a:rPr>
              <a:t>http://voparis-srv.obspm.fr/portal/</a:t>
            </a:r>
            <a:endParaRPr lang="fr-FR" altLang="fr-FR" smtClean="0"/>
          </a:p>
          <a:p>
            <a:pPr marL="0" indent="0">
              <a:spcBef>
                <a:spcPct val="0"/>
              </a:spcBef>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mtClean="0"/>
              <a:t> 4 SI, 2 GP, 6.5 CSRS, 3.5 OV</a:t>
            </a:r>
          </a:p>
          <a:p>
            <a:pPr marL="0" indent="0">
              <a:spcBef>
                <a:spcPct val="0"/>
              </a:spcBef>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mtClean="0"/>
              <a:t>Copie d'écrans de ces OV dans les slides suivants :</a:t>
            </a:r>
          </a:p>
        </p:txBody>
      </p:sp>
    </p:spTree>
    <p:extLst>
      <p:ext uri="{BB962C8B-B14F-4D97-AF65-F5344CB8AC3E}">
        <p14:creationId xmlns:p14="http://schemas.microsoft.com/office/powerpoint/2010/main" val="120686879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5pPr>
            <a:lvl6pPr marL="2280994"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6pPr>
            <a:lvl7pPr marL="2695720"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7pPr>
            <a:lvl8pPr marL="3110446"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8pPr>
            <a:lvl9pPr marL="3525172"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E72882BB-1E80-4A4F-BA51-57FA73AA9741}" type="slidenum">
              <a:rPr lang="fr-FR" altLang="fr-FR">
                <a:solidFill>
                  <a:srgbClr val="000000"/>
                </a:solidFill>
                <a:latin typeface="Times New Roman" panose="02020603050405020304" pitchFamily="18" charset="0"/>
              </a:rPr>
              <a:pPr>
                <a:lnSpc>
                  <a:spcPct val="95000"/>
                </a:lnSpc>
              </a:pPr>
              <a:t>22</a:t>
            </a:fld>
            <a:r>
              <a:rPr lang="fr-FR" altLang="fr-FR">
                <a:solidFill>
                  <a:srgbClr val="000000"/>
                </a:solidFill>
                <a:latin typeface="Times New Roman" panose="02020603050405020304" pitchFamily="18" charset="0"/>
              </a:rPr>
              <a:t>/48</a:t>
            </a:r>
          </a:p>
        </p:txBody>
      </p:sp>
      <p:sp>
        <p:nvSpPr>
          <p:cNvPr id="17411"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641" y="72360"/>
            <a:ext cx="8553600" cy="678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7413" name="Text Box 3"/>
          <p:cNvSpPr txBox="1">
            <a:spLocks noChangeArrowheads="1"/>
          </p:cNvSpPr>
          <p:nvPr/>
        </p:nvSpPr>
        <p:spPr bwMode="auto">
          <a:xfrm>
            <a:off x="456481" y="5355721"/>
            <a:ext cx="8732160" cy="14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55334" rIns="81638" bIns="40819"/>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9pPr>
          </a:lstStyle>
          <a:p>
            <a:pPr eaLnBrk="1"/>
            <a:r>
              <a:rPr lang="fr-FR" altLang="fr-FR" sz="1633">
                <a:solidFill>
                  <a:srgbClr val="000000"/>
                </a:solidFill>
              </a:rPr>
              <a:t>obtenir l’éphéméride pour clermont pour 2015 format text ou html :</a:t>
            </a:r>
          </a:p>
          <a:p>
            <a:pPr eaLnBrk="1"/>
            <a:r>
              <a:rPr lang="fr-FR" altLang="fr-FR" sz="1633">
                <a:solidFill>
                  <a:srgbClr val="000000"/>
                </a:solidFill>
              </a:rPr>
              <a:t>http://vo.imcce.fr/webservices/miriade/rts_query.php?-ep=2015-01-01&amp;-body=11&amp;-nbd=365&amp;-long=-3.111&amp;-lat=45.761&amp;-mime=text</a:t>
            </a:r>
          </a:p>
          <a:p>
            <a:pPr eaLnBrk="1"/>
            <a:r>
              <a:rPr lang="fr-FR" altLang="fr-FR" sz="1633">
                <a:solidFill>
                  <a:srgbClr val="000000"/>
                </a:solidFill>
              </a:rPr>
              <a:t>http://vo.imcce.fr/webservices/miriade/rts_query.php?-ep=2015-01-01&amp;-body=11&amp;-nbd=365&amp;-long=-3.111&amp;-lat=45.761&amp;-mime=html</a:t>
            </a:r>
          </a:p>
        </p:txBody>
      </p:sp>
      <p:sp>
        <p:nvSpPr>
          <p:cNvPr id="17414" name="Text Box 4"/>
          <p:cNvSpPr txBox="1">
            <a:spLocks noChangeArrowheads="1"/>
          </p:cNvSpPr>
          <p:nvPr/>
        </p:nvSpPr>
        <p:spPr bwMode="auto">
          <a:xfrm>
            <a:off x="7380001" y="369001"/>
            <a:ext cx="1661760" cy="54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8" tIns="69849" rIns="81638" bIns="40819"/>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9pPr>
          </a:lstStyle>
          <a:p>
            <a:pPr eaLnBrk="1"/>
            <a:r>
              <a:rPr lang="fr-FR" altLang="fr-FR" sz="3266">
                <a:solidFill>
                  <a:srgbClr val="000000"/>
                </a:solidFill>
              </a:rPr>
              <a:t>IMCCE</a:t>
            </a:r>
          </a:p>
        </p:txBody>
      </p:sp>
    </p:spTree>
    <p:extLst>
      <p:ext uri="{BB962C8B-B14F-4D97-AF65-F5344CB8AC3E}">
        <p14:creationId xmlns:p14="http://schemas.microsoft.com/office/powerpoint/2010/main" val="214214385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descr="C:\Users\manu\Desktop\orem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601" y="112680"/>
            <a:ext cx="8773920" cy="674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5pPr>
            <a:lvl6pPr marL="2280994"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6pPr>
            <a:lvl7pPr marL="2695720"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7pPr>
            <a:lvl8pPr marL="3110446"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8pPr>
            <a:lvl9pPr marL="3525172"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C2BF67E7-D42E-4118-9F16-3C1C5D418B69}" type="slidenum">
              <a:rPr lang="fr-FR" altLang="fr-FR">
                <a:solidFill>
                  <a:srgbClr val="000000"/>
                </a:solidFill>
                <a:latin typeface="Times New Roman" panose="02020603050405020304" pitchFamily="18" charset="0"/>
              </a:rPr>
              <a:pPr>
                <a:lnSpc>
                  <a:spcPct val="95000"/>
                </a:lnSpc>
              </a:pPr>
              <a:t>23</a:t>
            </a:fld>
            <a:r>
              <a:rPr lang="fr-FR" altLang="fr-FR">
                <a:solidFill>
                  <a:srgbClr val="000000"/>
                </a:solidFill>
                <a:latin typeface="Times New Roman" panose="02020603050405020304" pitchFamily="18" charset="0"/>
              </a:rPr>
              <a:t>/48</a:t>
            </a:r>
          </a:p>
        </p:txBody>
      </p:sp>
      <p:sp>
        <p:nvSpPr>
          <p:cNvPr id="19460"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sp>
        <p:nvSpPr>
          <p:cNvPr id="19461" name="Text Box 3"/>
          <p:cNvSpPr txBox="1">
            <a:spLocks noChangeArrowheads="1"/>
          </p:cNvSpPr>
          <p:nvPr/>
        </p:nvSpPr>
        <p:spPr bwMode="auto">
          <a:xfrm>
            <a:off x="6645601" y="360"/>
            <a:ext cx="2024640" cy="77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35482" rIns="0" bIns="0" anchor="ct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9pPr>
          </a:lstStyle>
          <a:p>
            <a:pPr algn="ctr" eaLnBrk="1"/>
            <a:r>
              <a:rPr lang="fr-FR" altLang="fr-FR" sz="3991">
                <a:solidFill>
                  <a:srgbClr val="000000"/>
                </a:solidFill>
              </a:rPr>
              <a:t>OREME</a:t>
            </a:r>
          </a:p>
        </p:txBody>
      </p:sp>
    </p:spTree>
    <p:extLst>
      <p:ext uri="{BB962C8B-B14F-4D97-AF65-F5344CB8AC3E}">
        <p14:creationId xmlns:p14="http://schemas.microsoft.com/office/powerpoint/2010/main" val="246412683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pic>
        <p:nvPicPr>
          <p:cNvPr id="2150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160" y="65161"/>
            <a:ext cx="8605440" cy="620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1509" name="Text Box 3"/>
          <p:cNvSpPr txBox="1">
            <a:spLocks noChangeArrowheads="1"/>
          </p:cNvSpPr>
          <p:nvPr/>
        </p:nvSpPr>
        <p:spPr bwMode="auto">
          <a:xfrm>
            <a:off x="6661441" y="-1080"/>
            <a:ext cx="2024640" cy="113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35482" rIns="0" bIns="0" anchor="ct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9pPr>
          </a:lstStyle>
          <a:p>
            <a:pPr algn="ctr" eaLnBrk="1"/>
            <a:r>
              <a:rPr lang="fr-FR" altLang="fr-FR" sz="3991">
                <a:solidFill>
                  <a:srgbClr val="000000"/>
                </a:solidFill>
              </a:rPr>
              <a:t>OSUNA</a:t>
            </a:r>
          </a:p>
        </p:txBody>
      </p:sp>
    </p:spTree>
    <p:extLst>
      <p:ext uri="{BB962C8B-B14F-4D97-AF65-F5344CB8AC3E}">
        <p14:creationId xmlns:p14="http://schemas.microsoft.com/office/powerpoint/2010/main" val="319136803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601" y="196201"/>
            <a:ext cx="8064000" cy="65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3556" name="Rectangle 2"/>
          <p:cNvSpPr>
            <a:spLocks noGrp="1" noChangeArrowheads="1"/>
          </p:cNvSpPr>
          <p:nvPr>
            <p:ph type="title"/>
          </p:nvPr>
        </p:nvSpPr>
        <p:spPr>
          <a:xfrm>
            <a:off x="7706881" y="347401"/>
            <a:ext cx="1437120" cy="567360"/>
          </a:xfrm>
        </p:spPr>
        <p:txBody>
          <a:bodyPr vert="horz" lIns="91440" tIns="35482" rIns="91440" bIns="45720" rtlCol="0" anchor="ctr">
            <a:normAutofit fontScale="90000"/>
          </a:bodyPr>
          <a:lstStyle/>
          <a:p>
            <a:pPr>
              <a:tabLst>
                <a:tab pos="407526" algn="l"/>
                <a:tab pos="815052" algn="l"/>
                <a:tab pos="1222578" algn="l"/>
              </a:tabLst>
            </a:pPr>
            <a:r>
              <a:rPr lang="fr-FR" altLang="fr-FR" smtClean="0"/>
              <a:t>IUEM</a:t>
            </a:r>
          </a:p>
        </p:txBody>
      </p:sp>
    </p:spTree>
    <p:extLst>
      <p:ext uri="{BB962C8B-B14F-4D97-AF65-F5344CB8AC3E}">
        <p14:creationId xmlns:p14="http://schemas.microsoft.com/office/powerpoint/2010/main" val="36616404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5pPr>
            <a:lvl6pPr marL="2280994"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6pPr>
            <a:lvl7pPr marL="2695720"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7pPr>
            <a:lvl8pPr marL="3110446"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8pPr>
            <a:lvl9pPr marL="3525172"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C7E89718-DA18-4B26-8A09-9908DEDB10F3}" type="slidenum">
              <a:rPr lang="fr-FR" altLang="fr-FR">
                <a:solidFill>
                  <a:srgbClr val="000000"/>
                </a:solidFill>
                <a:latin typeface="Times New Roman" panose="02020603050405020304" pitchFamily="18" charset="0"/>
              </a:rPr>
              <a:pPr>
                <a:lnSpc>
                  <a:spcPct val="95000"/>
                </a:lnSpc>
              </a:pPr>
              <a:t>26</a:t>
            </a:fld>
            <a:r>
              <a:rPr lang="fr-FR" altLang="fr-FR">
                <a:solidFill>
                  <a:srgbClr val="000000"/>
                </a:solidFill>
                <a:latin typeface="Times New Roman" panose="02020603050405020304" pitchFamily="18" charset="0"/>
              </a:rPr>
              <a:t>/48</a:t>
            </a:r>
          </a:p>
        </p:txBody>
      </p:sp>
      <p:sp>
        <p:nvSpPr>
          <p:cNvPr id="25603"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pic>
        <p:nvPicPr>
          <p:cNvPr id="2560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560" y="72360"/>
            <a:ext cx="8363520" cy="678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5605" name="Text Box 3"/>
          <p:cNvSpPr txBox="1">
            <a:spLocks noChangeArrowheads="1"/>
          </p:cNvSpPr>
          <p:nvPr/>
        </p:nvSpPr>
        <p:spPr bwMode="auto">
          <a:xfrm>
            <a:off x="7482241" y="106921"/>
            <a:ext cx="1661760" cy="54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8" tIns="69849" rIns="81638" bIns="40819"/>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9pPr>
          </a:lstStyle>
          <a:p>
            <a:pPr eaLnBrk="1"/>
            <a:r>
              <a:rPr lang="fr-FR" altLang="fr-FR" sz="3266">
                <a:solidFill>
                  <a:srgbClr val="000000"/>
                </a:solidFill>
              </a:rPr>
              <a:t>OBSPM</a:t>
            </a:r>
          </a:p>
        </p:txBody>
      </p:sp>
      <p:sp>
        <p:nvSpPr>
          <p:cNvPr id="25606" name="Rectangle 4"/>
          <p:cNvSpPr>
            <a:spLocks noChangeArrowheads="1"/>
          </p:cNvSpPr>
          <p:nvPr/>
        </p:nvSpPr>
        <p:spPr bwMode="auto">
          <a:xfrm>
            <a:off x="6269761" y="765001"/>
            <a:ext cx="1110240" cy="410400"/>
          </a:xfrm>
          <a:prstGeom prst="rect">
            <a:avLst/>
          </a:prstGeom>
          <a:noFill/>
          <a:ln w="76320">
            <a:solidFill>
              <a:srgbClr val="FF3333"/>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a:lnSpc>
                <a:spcPct val="93000"/>
              </a:lnSpc>
              <a:buClr>
                <a:srgbClr val="000000"/>
              </a:buClr>
              <a:buSzPct val="100000"/>
              <a:buFont typeface="Times New Roman" panose="02020603050405020304" pitchFamily="18" charset="0"/>
              <a:buNone/>
            </a:pPr>
            <a:endParaRPr lang="fr-FR" altLang="fr-FR" sz="1633"/>
          </a:p>
        </p:txBody>
      </p:sp>
      <p:sp>
        <p:nvSpPr>
          <p:cNvPr id="25607" name="Rectangle 5"/>
          <p:cNvSpPr>
            <a:spLocks noChangeArrowheads="1"/>
          </p:cNvSpPr>
          <p:nvPr/>
        </p:nvSpPr>
        <p:spPr bwMode="auto">
          <a:xfrm>
            <a:off x="7511041" y="765001"/>
            <a:ext cx="1110240" cy="410400"/>
          </a:xfrm>
          <a:prstGeom prst="rect">
            <a:avLst/>
          </a:prstGeom>
          <a:noFill/>
          <a:ln w="7632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a:lnSpc>
                <a:spcPct val="93000"/>
              </a:lnSpc>
              <a:buClr>
                <a:srgbClr val="000000"/>
              </a:buClr>
              <a:buSzPct val="100000"/>
              <a:buFont typeface="Times New Roman" panose="02020603050405020304" pitchFamily="18" charset="0"/>
              <a:buNone/>
            </a:pPr>
            <a:endParaRPr lang="fr-FR" altLang="fr-FR" sz="1633"/>
          </a:p>
        </p:txBody>
      </p:sp>
      <p:sp>
        <p:nvSpPr>
          <p:cNvPr id="25608" name="Line 6"/>
          <p:cNvSpPr>
            <a:spLocks noChangeShapeType="1"/>
          </p:cNvSpPr>
          <p:nvPr/>
        </p:nvSpPr>
        <p:spPr bwMode="auto">
          <a:xfrm>
            <a:off x="8686081" y="979561"/>
            <a:ext cx="457920" cy="14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sz="1633"/>
          </a:p>
        </p:txBody>
      </p:sp>
    </p:spTree>
    <p:extLst>
      <p:ext uri="{BB962C8B-B14F-4D97-AF65-F5344CB8AC3E}">
        <p14:creationId xmlns:p14="http://schemas.microsoft.com/office/powerpoint/2010/main" val="207352749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pic>
        <p:nvPicPr>
          <p:cNvPr id="2765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641" y="7561"/>
            <a:ext cx="7706880" cy="679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7653" name="Text Box 3"/>
          <p:cNvSpPr txBox="1">
            <a:spLocks noChangeArrowheads="1"/>
          </p:cNvSpPr>
          <p:nvPr/>
        </p:nvSpPr>
        <p:spPr bwMode="auto">
          <a:xfrm>
            <a:off x="7351201" y="369001"/>
            <a:ext cx="1661760" cy="54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8" tIns="69849" rIns="81638" bIns="40819"/>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9pPr>
          </a:lstStyle>
          <a:p>
            <a:pPr eaLnBrk="1"/>
            <a:r>
              <a:rPr lang="fr-FR" altLang="fr-FR" sz="3266">
                <a:solidFill>
                  <a:srgbClr val="000000"/>
                </a:solidFill>
              </a:rPr>
              <a:t>OBSPM</a:t>
            </a:r>
          </a:p>
        </p:txBody>
      </p:sp>
      <p:sp>
        <p:nvSpPr>
          <p:cNvPr id="27654" name="Rectangle 4"/>
          <p:cNvSpPr>
            <a:spLocks noChangeArrowheads="1"/>
          </p:cNvSpPr>
          <p:nvPr/>
        </p:nvSpPr>
        <p:spPr bwMode="auto">
          <a:xfrm>
            <a:off x="260641" y="2351881"/>
            <a:ext cx="5682240" cy="2826720"/>
          </a:xfrm>
          <a:prstGeom prst="rect">
            <a:avLst/>
          </a:prstGeom>
          <a:noFill/>
          <a:ln w="76320">
            <a:solidFill>
              <a:srgbClr val="FF3333"/>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a:lnSpc>
                <a:spcPct val="93000"/>
              </a:lnSpc>
              <a:buClr>
                <a:srgbClr val="000000"/>
              </a:buClr>
              <a:buSzPct val="100000"/>
              <a:buFont typeface="Times New Roman" panose="02020603050405020304" pitchFamily="18" charset="0"/>
              <a:buNone/>
            </a:pPr>
            <a:endParaRPr lang="fr-FR" altLang="fr-FR" sz="1633"/>
          </a:p>
        </p:txBody>
      </p:sp>
      <p:sp>
        <p:nvSpPr>
          <p:cNvPr id="27655" name="Line 5"/>
          <p:cNvSpPr>
            <a:spLocks noChangeShapeType="1"/>
          </p:cNvSpPr>
          <p:nvPr/>
        </p:nvSpPr>
        <p:spPr bwMode="auto">
          <a:xfrm>
            <a:off x="5942881" y="4833001"/>
            <a:ext cx="3199680" cy="14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sz="1633"/>
          </a:p>
        </p:txBody>
      </p:sp>
    </p:spTree>
    <p:extLst>
      <p:ext uri="{BB962C8B-B14F-4D97-AF65-F5344CB8AC3E}">
        <p14:creationId xmlns:p14="http://schemas.microsoft.com/office/powerpoint/2010/main" val="287098582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pic>
        <p:nvPicPr>
          <p:cNvPr id="2970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881" y="65161"/>
            <a:ext cx="7705440" cy="679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9701" name="Text Box 3"/>
          <p:cNvSpPr txBox="1">
            <a:spLocks noChangeArrowheads="1"/>
          </p:cNvSpPr>
          <p:nvPr/>
        </p:nvSpPr>
        <p:spPr bwMode="auto">
          <a:xfrm>
            <a:off x="7380001" y="369001"/>
            <a:ext cx="1661760" cy="54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8" tIns="69849" rIns="81638" bIns="40819"/>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9pPr>
          </a:lstStyle>
          <a:p>
            <a:pPr eaLnBrk="1"/>
            <a:r>
              <a:rPr lang="fr-FR" altLang="fr-FR" sz="3266">
                <a:solidFill>
                  <a:srgbClr val="000000"/>
                </a:solidFill>
              </a:rPr>
              <a:t>OBSPM</a:t>
            </a:r>
          </a:p>
        </p:txBody>
      </p:sp>
      <p:sp>
        <p:nvSpPr>
          <p:cNvPr id="29702" name="Rectangle 4"/>
          <p:cNvSpPr>
            <a:spLocks noChangeArrowheads="1"/>
          </p:cNvSpPr>
          <p:nvPr/>
        </p:nvSpPr>
        <p:spPr bwMode="auto">
          <a:xfrm>
            <a:off x="260641" y="3051721"/>
            <a:ext cx="5878080" cy="1128960"/>
          </a:xfrm>
          <a:prstGeom prst="rect">
            <a:avLst/>
          </a:prstGeom>
          <a:noFill/>
          <a:ln w="76320">
            <a:solidFill>
              <a:srgbClr val="FF3333"/>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a:lnSpc>
                <a:spcPct val="93000"/>
              </a:lnSpc>
              <a:buClr>
                <a:srgbClr val="000000"/>
              </a:buClr>
              <a:buSzPct val="100000"/>
              <a:buFont typeface="Times New Roman" panose="02020603050405020304" pitchFamily="18" charset="0"/>
              <a:buNone/>
            </a:pPr>
            <a:endParaRPr lang="fr-FR" altLang="fr-FR" sz="1633"/>
          </a:p>
        </p:txBody>
      </p:sp>
      <p:sp>
        <p:nvSpPr>
          <p:cNvPr id="29703" name="Line 5"/>
          <p:cNvSpPr>
            <a:spLocks noChangeShapeType="1"/>
          </p:cNvSpPr>
          <p:nvPr/>
        </p:nvSpPr>
        <p:spPr bwMode="auto">
          <a:xfrm>
            <a:off x="6138721" y="3657961"/>
            <a:ext cx="3003840" cy="14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sz="1633"/>
          </a:p>
        </p:txBody>
      </p:sp>
      <p:sp>
        <p:nvSpPr>
          <p:cNvPr id="29704" name="Line 6"/>
          <p:cNvSpPr>
            <a:spLocks noChangeShapeType="1"/>
          </p:cNvSpPr>
          <p:nvPr/>
        </p:nvSpPr>
        <p:spPr bwMode="auto">
          <a:xfrm>
            <a:off x="456481" y="3789001"/>
            <a:ext cx="914400" cy="1440"/>
          </a:xfrm>
          <a:prstGeom prst="line">
            <a:avLst/>
          </a:prstGeom>
          <a:noFill/>
          <a:ln w="76320">
            <a:solidFill>
              <a:srgbClr val="FF3333"/>
            </a:solidFill>
            <a:round/>
            <a:headEnd/>
            <a:tailEnd/>
          </a:ln>
          <a:extLst>
            <a:ext uri="{909E8E84-426E-40DD-AFC4-6F175D3DCCD1}">
              <a14:hiddenFill xmlns:a14="http://schemas.microsoft.com/office/drawing/2010/main">
                <a:noFill/>
              </a14:hiddenFill>
            </a:ext>
          </a:extLst>
        </p:spPr>
        <p:txBody>
          <a:bodyPr/>
          <a:lstStyle/>
          <a:p>
            <a:endParaRPr lang="fr-FR" sz="1633"/>
          </a:p>
        </p:txBody>
      </p:sp>
    </p:spTree>
    <p:extLst>
      <p:ext uri="{BB962C8B-B14F-4D97-AF65-F5344CB8AC3E}">
        <p14:creationId xmlns:p14="http://schemas.microsoft.com/office/powerpoint/2010/main" val="380077068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pic>
        <p:nvPicPr>
          <p:cNvPr id="317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681" y="72360"/>
            <a:ext cx="7698240" cy="678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1749" name="Text Box 3"/>
          <p:cNvSpPr txBox="1">
            <a:spLocks noChangeArrowheads="1"/>
          </p:cNvSpPr>
          <p:nvPr/>
        </p:nvSpPr>
        <p:spPr bwMode="auto">
          <a:xfrm>
            <a:off x="7351201" y="273961"/>
            <a:ext cx="1661760" cy="54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8" tIns="69849" rIns="81638" bIns="40819"/>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9pPr>
          </a:lstStyle>
          <a:p>
            <a:pPr eaLnBrk="1"/>
            <a:r>
              <a:rPr lang="fr-FR" altLang="fr-FR" sz="3266">
                <a:solidFill>
                  <a:srgbClr val="000000"/>
                </a:solidFill>
              </a:rPr>
              <a:t>OBSPM</a:t>
            </a:r>
          </a:p>
        </p:txBody>
      </p:sp>
    </p:spTree>
    <p:extLst>
      <p:ext uri="{BB962C8B-B14F-4D97-AF65-F5344CB8AC3E}">
        <p14:creationId xmlns:p14="http://schemas.microsoft.com/office/powerpoint/2010/main" val="389259385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0" y="4603530"/>
            <a:ext cx="9144000" cy="819806"/>
          </a:xfrm>
          <a:prstGeom prst="rect">
            <a:avLst/>
          </a:prstGeom>
          <a:solidFill>
            <a:schemeClr val="accent4">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fr-FR" dirty="0"/>
          </a:p>
        </p:txBody>
      </p:sp>
      <p:sp>
        <p:nvSpPr>
          <p:cNvPr id="6" name="Titre 1"/>
          <p:cNvSpPr txBox="1">
            <a:spLocks/>
          </p:cNvSpPr>
          <p:nvPr/>
        </p:nvSpPr>
        <p:spPr>
          <a:xfrm>
            <a:off x="0" y="3783724"/>
            <a:ext cx="9144000" cy="819806"/>
          </a:xfrm>
          <a:prstGeom prst="rect">
            <a:avLst/>
          </a:prstGeom>
          <a:solidFill>
            <a:schemeClr val="accent1">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fr-FR" dirty="0"/>
          </a:p>
        </p:txBody>
      </p:sp>
      <p:sp>
        <p:nvSpPr>
          <p:cNvPr id="5" name="Titre 1"/>
          <p:cNvSpPr txBox="1">
            <a:spLocks/>
          </p:cNvSpPr>
          <p:nvPr/>
        </p:nvSpPr>
        <p:spPr>
          <a:xfrm>
            <a:off x="0" y="2963918"/>
            <a:ext cx="9144000" cy="819806"/>
          </a:xfrm>
          <a:prstGeom prst="rect">
            <a:avLst/>
          </a:prstGeom>
          <a:solidFill>
            <a:schemeClr val="accent2">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fr-FR" dirty="0"/>
          </a:p>
        </p:txBody>
      </p:sp>
      <p:sp>
        <p:nvSpPr>
          <p:cNvPr id="4" name="Titre 1"/>
          <p:cNvSpPr txBox="1">
            <a:spLocks/>
          </p:cNvSpPr>
          <p:nvPr/>
        </p:nvSpPr>
        <p:spPr>
          <a:xfrm>
            <a:off x="0" y="2070538"/>
            <a:ext cx="9144000" cy="893380"/>
          </a:xfrm>
          <a:prstGeom prst="rect">
            <a:avLst/>
          </a:prstGeom>
          <a:solidFill>
            <a:schemeClr val="accent6">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fr-FR" dirty="0"/>
          </a:p>
        </p:txBody>
      </p:sp>
      <p:sp>
        <p:nvSpPr>
          <p:cNvPr id="2" name="Titre 1"/>
          <p:cNvSpPr>
            <a:spLocks noGrp="1"/>
          </p:cNvSpPr>
          <p:nvPr>
            <p:ph type="title"/>
          </p:nvPr>
        </p:nvSpPr>
        <p:spPr>
          <a:xfrm>
            <a:off x="628650" y="365127"/>
            <a:ext cx="7886700" cy="738460"/>
          </a:xfrm>
        </p:spPr>
        <p:txBody>
          <a:bodyPr/>
          <a:lstStyle/>
          <a:p>
            <a:r>
              <a:rPr lang="fr-FR" dirty="0" smtClean="0"/>
              <a:t>PLAN</a:t>
            </a:r>
            <a:endParaRPr lang="fr-FR" dirty="0"/>
          </a:p>
        </p:txBody>
      </p:sp>
      <p:sp>
        <p:nvSpPr>
          <p:cNvPr id="3" name="Espace réservé du contenu 2"/>
          <p:cNvSpPr>
            <a:spLocks noGrp="1"/>
          </p:cNvSpPr>
          <p:nvPr>
            <p:ph idx="1"/>
          </p:nvPr>
        </p:nvSpPr>
        <p:spPr>
          <a:xfrm>
            <a:off x="628650" y="2217683"/>
            <a:ext cx="7886700" cy="3959280"/>
          </a:xfrm>
        </p:spPr>
        <p:txBody>
          <a:bodyPr>
            <a:normAutofit/>
          </a:bodyPr>
          <a:lstStyle/>
          <a:p>
            <a:pPr>
              <a:spcAft>
                <a:spcPts val="1800"/>
              </a:spcAft>
            </a:pPr>
            <a:r>
              <a:rPr lang="fr-FR" sz="3600" dirty="0" smtClean="0">
                <a:latin typeface="Arial" panose="020B0604020202020204" pitchFamily="34" charset="0"/>
                <a:cs typeface="Arial" panose="020B0604020202020204" pitchFamily="34" charset="0"/>
              </a:rPr>
              <a:t>Infrastructures</a:t>
            </a:r>
          </a:p>
          <a:p>
            <a:pPr>
              <a:spcAft>
                <a:spcPts val="1800"/>
              </a:spcAft>
            </a:pPr>
            <a:r>
              <a:rPr lang="fr-FR" sz="3600" dirty="0" smtClean="0">
                <a:latin typeface="Arial" panose="020B0604020202020204" pitchFamily="34" charset="0"/>
                <a:cs typeface="Arial" panose="020B0604020202020204" pitchFamily="34" charset="0"/>
              </a:rPr>
              <a:t>Interopérabilité et standards</a:t>
            </a:r>
          </a:p>
          <a:p>
            <a:pPr>
              <a:spcAft>
                <a:spcPts val="1800"/>
              </a:spcAft>
            </a:pPr>
            <a:r>
              <a:rPr lang="fr-FR" sz="3600" dirty="0" smtClean="0">
                <a:latin typeface="Arial" panose="020B0604020202020204" pitchFamily="34" charset="0"/>
                <a:cs typeface="Arial" panose="020B0604020202020204" pitchFamily="34" charset="0"/>
              </a:rPr>
              <a:t>Standardisation et outils</a:t>
            </a:r>
          </a:p>
          <a:p>
            <a:pPr>
              <a:spcAft>
                <a:spcPts val="1800"/>
              </a:spcAft>
            </a:pPr>
            <a:r>
              <a:rPr lang="fr-FR" sz="3600" dirty="0" smtClean="0">
                <a:latin typeface="Arial" panose="020B0604020202020204" pitchFamily="34" charset="0"/>
                <a:cs typeface="Arial" panose="020B0604020202020204" pitchFamily="34" charset="0"/>
              </a:rPr>
              <a:t>Implémentation OV-EPOS</a:t>
            </a: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84170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re 1"/>
          <p:cNvSpPr>
            <a:spLocks noGrp="1"/>
          </p:cNvSpPr>
          <p:nvPr>
            <p:ph type="title"/>
          </p:nvPr>
        </p:nvSpPr>
        <p:spPr/>
        <p:txBody>
          <a:bodyPr/>
          <a:lstStyle/>
          <a:p>
            <a:endParaRPr lang="fr-FR" altLang="fr-FR" smtClean="0"/>
          </a:p>
        </p:txBody>
      </p:sp>
      <p:sp>
        <p:nvSpPr>
          <p:cNvPr id="46083" name="Espace réservé du contenu 2"/>
          <p:cNvSpPr>
            <a:spLocks noGrp="1"/>
          </p:cNvSpPr>
          <p:nvPr>
            <p:ph idx="1"/>
          </p:nvPr>
        </p:nvSpPr>
        <p:spPr/>
        <p:txBody>
          <a:bodyPr/>
          <a:lstStyle/>
          <a:p>
            <a:endParaRPr lang="fr-FR" altLang="fr-FR" smtClean="0"/>
          </a:p>
        </p:txBody>
      </p:sp>
      <p:pic>
        <p:nvPicPr>
          <p:cNvPr id="46084" name="Picture 3" descr="C:\Users\manu\Desktop\Sans titr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241" y="361"/>
            <a:ext cx="8364960" cy="69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ZoneTexte 5"/>
          <p:cNvSpPr txBox="1">
            <a:spLocks noChangeArrowheads="1"/>
          </p:cNvSpPr>
          <p:nvPr/>
        </p:nvSpPr>
        <p:spPr bwMode="auto">
          <a:xfrm>
            <a:off x="7034401" y="1549801"/>
            <a:ext cx="1113190"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a:lnSpc>
                <a:spcPct val="93000"/>
              </a:lnSpc>
              <a:buClr>
                <a:srgbClr val="000000"/>
              </a:buClr>
              <a:buSzPct val="100000"/>
              <a:buFont typeface="Times New Roman" panose="02020603050405020304" pitchFamily="18" charset="0"/>
              <a:buNone/>
            </a:pPr>
            <a:r>
              <a:rPr lang="fr-FR" altLang="fr-FR" sz="1633"/>
              <a:t>Christophe</a:t>
            </a:r>
          </a:p>
          <a:p>
            <a:pPr eaLnBrk="1">
              <a:lnSpc>
                <a:spcPct val="93000"/>
              </a:lnSpc>
              <a:buClr>
                <a:srgbClr val="000000"/>
              </a:buClr>
              <a:buSzPct val="100000"/>
              <a:buFont typeface="Times New Roman" panose="02020603050405020304" pitchFamily="18" charset="0"/>
              <a:buNone/>
            </a:pPr>
            <a:r>
              <a:rPr lang="fr-FR" altLang="fr-FR" sz="1633"/>
              <a:t> Boitel</a:t>
            </a:r>
          </a:p>
        </p:txBody>
      </p:sp>
    </p:spTree>
    <p:extLst>
      <p:ext uri="{BB962C8B-B14F-4D97-AF65-F5344CB8AC3E}">
        <p14:creationId xmlns:p14="http://schemas.microsoft.com/office/powerpoint/2010/main" val="8859951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re 1"/>
          <p:cNvSpPr>
            <a:spLocks noGrp="1"/>
          </p:cNvSpPr>
          <p:nvPr>
            <p:ph type="title"/>
          </p:nvPr>
        </p:nvSpPr>
        <p:spPr/>
        <p:txBody>
          <a:bodyPr/>
          <a:lstStyle/>
          <a:p>
            <a:endParaRPr lang="fr-FR" altLang="fr-FR" smtClean="0"/>
          </a:p>
        </p:txBody>
      </p:sp>
      <p:sp>
        <p:nvSpPr>
          <p:cNvPr id="47107" name="Espace réservé du contenu 2"/>
          <p:cNvSpPr>
            <a:spLocks noGrp="1"/>
          </p:cNvSpPr>
          <p:nvPr>
            <p:ph idx="1"/>
          </p:nvPr>
        </p:nvSpPr>
        <p:spPr/>
        <p:txBody>
          <a:bodyPr/>
          <a:lstStyle/>
          <a:p>
            <a:endParaRPr lang="fr-FR" altLang="fr-FR" smtClean="0"/>
          </a:p>
        </p:txBody>
      </p:sp>
      <p:pic>
        <p:nvPicPr>
          <p:cNvPr id="47108" name="Picture 2" descr="C:\Users\manu\Desktop\sirta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401" y="361"/>
            <a:ext cx="8294400" cy="685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ZoneTexte 4"/>
          <p:cNvSpPr txBox="1">
            <a:spLocks noChangeArrowheads="1"/>
          </p:cNvSpPr>
          <p:nvPr/>
        </p:nvSpPr>
        <p:spPr bwMode="auto">
          <a:xfrm>
            <a:off x="4827994" y="5502602"/>
            <a:ext cx="3560334" cy="79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eaLnBrk="1">
              <a:lnSpc>
                <a:spcPct val="93000"/>
              </a:lnSpc>
              <a:buClr>
                <a:srgbClr val="000000"/>
              </a:buClr>
              <a:buSzPct val="100000"/>
              <a:buFont typeface="Times New Roman" panose="02020603050405020304" pitchFamily="18" charset="0"/>
              <a:buNone/>
            </a:pPr>
            <a:r>
              <a:rPr lang="fr-FR" altLang="fr-FR" sz="1633" b="1"/>
              <a:t>Ensuite, l’utilisateur télécharge un .ZIP </a:t>
            </a:r>
          </a:p>
          <a:p>
            <a:pPr algn="just" eaLnBrk="1">
              <a:lnSpc>
                <a:spcPct val="93000"/>
              </a:lnSpc>
              <a:buClr>
                <a:srgbClr val="000000"/>
              </a:buClr>
              <a:buSzPct val="100000"/>
              <a:buFont typeface="Times New Roman" panose="02020603050405020304" pitchFamily="18" charset="0"/>
              <a:buNone/>
            </a:pPr>
            <a:r>
              <a:rPr lang="fr-FR" altLang="fr-FR" sz="1633" b="1"/>
              <a:t>qui contient les informations pour</a:t>
            </a:r>
          </a:p>
          <a:p>
            <a:pPr algn="just" eaLnBrk="1">
              <a:lnSpc>
                <a:spcPct val="93000"/>
              </a:lnSpc>
              <a:buClr>
                <a:srgbClr val="000000"/>
              </a:buClr>
              <a:buSzPct val="100000"/>
              <a:buFont typeface="Times New Roman" panose="02020603050405020304" pitchFamily="18" charset="0"/>
              <a:buNone/>
            </a:pPr>
            <a:r>
              <a:rPr lang="fr-FR" altLang="fr-FR" sz="1633" b="1"/>
              <a:t>télécharger les données en FTP</a:t>
            </a:r>
          </a:p>
        </p:txBody>
      </p:sp>
    </p:spTree>
    <p:extLst>
      <p:ext uri="{BB962C8B-B14F-4D97-AF65-F5344CB8AC3E}">
        <p14:creationId xmlns:p14="http://schemas.microsoft.com/office/powerpoint/2010/main" val="23922528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2">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Interopérabilité et standards - PLAN</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628650" y="2343807"/>
            <a:ext cx="7886700" cy="3833155"/>
          </a:xfrm>
        </p:spPr>
        <p:txBody>
          <a:bodyPr/>
          <a:lstStyle/>
          <a:p>
            <a:r>
              <a:rPr lang="fr-FR" dirty="0" smtClean="0">
                <a:latin typeface="Arial" panose="020B0604020202020204" pitchFamily="34" charset="0"/>
                <a:cs typeface="Arial" panose="020B0604020202020204" pitchFamily="34" charset="0"/>
              </a:rPr>
              <a:t>Problématique</a:t>
            </a:r>
          </a:p>
          <a:p>
            <a:r>
              <a:rPr lang="fr-FR" dirty="0" smtClean="0">
                <a:latin typeface="Arial" panose="020B0604020202020204" pitchFamily="34" charset="0"/>
                <a:cs typeface="Arial" panose="020B0604020202020204" pitchFamily="34" charset="0"/>
              </a:rPr>
              <a:t>Métadonnées</a:t>
            </a:r>
          </a:p>
          <a:p>
            <a:r>
              <a:rPr lang="fr-FR" dirty="0" smtClean="0">
                <a:latin typeface="Arial" panose="020B0604020202020204" pitchFamily="34" charset="0"/>
                <a:cs typeface="Arial" panose="020B0604020202020204" pitchFamily="34" charset="0"/>
              </a:rPr>
              <a:t>Web services</a:t>
            </a:r>
          </a:p>
          <a:p>
            <a:r>
              <a:rPr lang="fr-FR" dirty="0" smtClean="0">
                <a:latin typeface="Arial" panose="020B0604020202020204" pitchFamily="34" charset="0"/>
                <a:cs typeface="Arial" panose="020B0604020202020204" pitchFamily="34" charset="0"/>
              </a:rPr>
              <a:t>Protocoles</a:t>
            </a:r>
          </a:p>
          <a:p>
            <a:r>
              <a:rPr lang="fr-FR" dirty="0" smtClean="0">
                <a:latin typeface="Arial" panose="020B0604020202020204" pitchFamily="34" charset="0"/>
                <a:cs typeface="Arial" panose="020B0604020202020204" pitchFamily="34" charset="0"/>
              </a:rPr>
              <a:t>Récolte et catalogage de métadonnées</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90769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2">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Interopérabilité et standards </a:t>
            </a:r>
            <a:r>
              <a:rPr lang="fr-FR" sz="3200" dirty="0">
                <a:latin typeface="Arial" panose="020B0604020202020204" pitchFamily="34" charset="0"/>
                <a:cs typeface="Arial" panose="020B0604020202020204" pitchFamily="34" charset="0"/>
              </a:rPr>
              <a:t>- </a:t>
            </a:r>
            <a:r>
              <a:rPr lang="fr-FR" sz="3200" dirty="0" smtClean="0">
                <a:latin typeface="Arial" panose="020B0604020202020204" pitchFamily="34" charset="0"/>
                <a:cs typeface="Arial" panose="020B0604020202020204" pitchFamily="34" charset="0"/>
              </a:rPr>
              <a:t>Problématique</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656929" y="983585"/>
            <a:ext cx="7886700" cy="944198"/>
          </a:xfrm>
        </p:spPr>
        <p:txBody>
          <a:bodyPr>
            <a:normAutofit fontScale="92500"/>
          </a:bodyPr>
          <a:lstStyle/>
          <a:p>
            <a:r>
              <a:rPr lang="fr-FR" dirty="0" smtClean="0">
                <a:latin typeface="Arial" panose="020B0604020202020204" pitchFamily="34" charset="0"/>
                <a:cs typeface="Arial" panose="020B0604020202020204" pitchFamily="34" charset="0"/>
              </a:rPr>
              <a:t>Problématiques nouvelles dans des organisations et des infrastructures qui évoluent lentement</a:t>
            </a:r>
            <a:endParaRPr lang="fr-FR" dirty="0">
              <a:latin typeface="Arial" panose="020B0604020202020204" pitchFamily="34" charset="0"/>
              <a:cs typeface="Arial" panose="020B0604020202020204" pitchFamily="34" charset="0"/>
            </a:endParaRPr>
          </a:p>
        </p:txBody>
      </p:sp>
      <p:sp>
        <p:nvSpPr>
          <p:cNvPr id="6" name="ZoneTexte 5"/>
          <p:cNvSpPr txBox="1"/>
          <p:nvPr/>
        </p:nvSpPr>
        <p:spPr>
          <a:xfrm>
            <a:off x="207641" y="1754245"/>
            <a:ext cx="8732269" cy="1631216"/>
          </a:xfrm>
          <a:prstGeom prst="rect">
            <a:avLst/>
          </a:prstGeom>
          <a:noFill/>
          <a:ln>
            <a:solidFill>
              <a:schemeClr val="accent1"/>
            </a:solidFill>
          </a:ln>
        </p:spPr>
        <p:txBody>
          <a:bodyPr wrap="square" rtlCol="0">
            <a:spAutoFit/>
          </a:bodyPr>
          <a:lstStyle/>
          <a:p>
            <a:pPr algn="ctr"/>
            <a:r>
              <a:rPr lang="fr-FR" sz="2000" i="1" dirty="0" smtClean="0">
                <a:latin typeface="Arial" panose="020B0604020202020204" pitchFamily="34" charset="0"/>
                <a:cs typeface="Arial" panose="020B0604020202020204" pitchFamily="34" charset="0"/>
              </a:rPr>
              <a:t>La connaissance de « qui fait quoi » est bénéfique</a:t>
            </a:r>
          </a:p>
          <a:p>
            <a:r>
              <a:rPr lang="fr-FR" sz="2000" dirty="0" smtClean="0">
                <a:latin typeface="Arial" panose="020B0604020202020204" pitchFamily="34" charset="0"/>
                <a:cs typeface="Arial" panose="020B0604020202020204" pitchFamily="34" charset="0"/>
              </a:rPr>
              <a:t>=&gt; Mise </a:t>
            </a:r>
            <a:r>
              <a:rPr lang="fr-FR" sz="2000" dirty="0">
                <a:latin typeface="Arial" panose="020B0604020202020204" pitchFamily="34" charset="0"/>
                <a:cs typeface="Arial" panose="020B0604020202020204" pitchFamily="34" charset="0"/>
              </a:rPr>
              <a:t>en place d’un </a:t>
            </a:r>
            <a:r>
              <a:rPr lang="fr-FR" sz="2000" b="1" dirty="0">
                <a:latin typeface="Arial" panose="020B0604020202020204" pitchFamily="34" charset="0"/>
                <a:cs typeface="Arial" panose="020B0604020202020204" pitchFamily="34" charset="0"/>
              </a:rPr>
              <a:t>Comité de </a:t>
            </a:r>
            <a:r>
              <a:rPr lang="fr-FR" sz="2000" b="1" dirty="0" smtClean="0">
                <a:latin typeface="Arial" panose="020B0604020202020204" pitchFamily="34" charset="0"/>
                <a:cs typeface="Arial" panose="020B0604020202020204" pitchFamily="34" charset="0"/>
              </a:rPr>
              <a:t>pilotage</a:t>
            </a:r>
            <a:endParaRPr lang="fr-FR" sz="2000" dirty="0" smtClean="0">
              <a:latin typeface="Arial" panose="020B0604020202020204" pitchFamily="34" charset="0"/>
              <a:cs typeface="Arial" panose="020B0604020202020204" pitchFamily="34" charset="0"/>
            </a:endParaRPr>
          </a:p>
          <a:p>
            <a:r>
              <a:rPr lang="fr-FR" sz="2000" dirty="0" smtClean="0">
                <a:latin typeface="Arial" panose="020B0604020202020204" pitchFamily="34" charset="0"/>
                <a:cs typeface="Arial" panose="020B0604020202020204" pitchFamily="34" charset="0"/>
              </a:rPr>
              <a:t>=&gt; Mettre en œuvre de </a:t>
            </a:r>
            <a:r>
              <a:rPr lang="fr-FR" sz="2000" b="1" dirty="0" smtClean="0">
                <a:latin typeface="Arial" panose="020B0604020202020204" pitchFamily="34" charset="0"/>
                <a:cs typeface="Arial" panose="020B0604020202020204" pitchFamily="34" charset="0"/>
              </a:rPr>
              <a:t>bonnes pratiques </a:t>
            </a:r>
            <a:r>
              <a:rPr lang="fr-FR" sz="2000" dirty="0" smtClean="0">
                <a:latin typeface="Arial" panose="020B0604020202020204" pitchFamily="34" charset="0"/>
                <a:cs typeface="Arial" panose="020B0604020202020204" pitchFamily="34" charset="0"/>
              </a:rPr>
              <a:t>adoptées par tous : Adapter les solutions simples, Fournir un environnement de développement commun, Choisir des méthodes et des outils, Uniformiser les bases de données…</a:t>
            </a:r>
          </a:p>
        </p:txBody>
      </p:sp>
      <p:sp>
        <p:nvSpPr>
          <p:cNvPr id="7" name="Espace réservé du contenu 2"/>
          <p:cNvSpPr txBox="1">
            <a:spLocks/>
          </p:cNvSpPr>
          <p:nvPr/>
        </p:nvSpPr>
        <p:spPr>
          <a:xfrm>
            <a:off x="431397" y="3669588"/>
            <a:ext cx="8281205" cy="281908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smtClean="0">
                <a:latin typeface="Arial" panose="020B0604020202020204" pitchFamily="34" charset="0"/>
                <a:cs typeface="Arial" panose="020B0604020202020204" pitchFamily="34" charset="0"/>
              </a:rPr>
              <a:t>Certaines collaborations/thématiques sont plus ou moins avancées dans la mise en œuvre de solutions</a:t>
            </a:r>
          </a:p>
          <a:p>
            <a:r>
              <a:rPr lang="fr-FR" dirty="0" smtClean="0">
                <a:latin typeface="Arial" panose="020B0604020202020204" pitchFamily="34" charset="0"/>
                <a:cs typeface="Arial" panose="020B0604020202020204" pitchFamily="34" charset="0"/>
              </a:rPr>
              <a:t>Les données sont variées et l’on voit apparaitre la problématique du </a:t>
            </a:r>
            <a:r>
              <a:rPr lang="fr-FR" dirty="0" err="1" smtClean="0">
                <a:latin typeface="Arial" panose="020B0604020202020204" pitchFamily="34" charset="0"/>
                <a:cs typeface="Arial" panose="020B0604020202020204" pitchFamily="34" charset="0"/>
              </a:rPr>
              <a:t>Big</a:t>
            </a:r>
            <a:r>
              <a:rPr lang="fr-FR" dirty="0" smtClean="0">
                <a:latin typeface="Arial" panose="020B0604020202020204" pitchFamily="34" charset="0"/>
                <a:cs typeface="Arial" panose="020B0604020202020204" pitchFamily="34" charset="0"/>
              </a:rPr>
              <a:t> Data</a:t>
            </a:r>
          </a:p>
          <a:p>
            <a:r>
              <a:rPr lang="fr-FR" dirty="0" smtClean="0">
                <a:latin typeface="Arial" panose="020B0604020202020204" pitchFamily="34" charset="0"/>
                <a:cs typeface="Arial" panose="020B0604020202020204" pitchFamily="34" charset="0"/>
              </a:rPr>
              <a:t>Les standards de métadonnées ne sont pas évidents à mettre en œuvre, il faudrait adapter les modèles de données…</a:t>
            </a:r>
          </a:p>
          <a:p>
            <a:r>
              <a:rPr lang="fr-FR" dirty="0" smtClean="0">
                <a:latin typeface="Arial" panose="020B0604020202020204" pitchFamily="34" charset="0"/>
                <a:cs typeface="Arial" panose="020B0604020202020204" pitchFamily="34" charset="0"/>
              </a:rPr>
              <a:t>Ce que représente la métadonnée, la granularité</a:t>
            </a:r>
          </a:p>
          <a:p>
            <a:endParaRPr lang="fr-FR" dirty="0" smtClean="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
        <p:nvSpPr>
          <p:cNvPr id="4" name="ZoneTexte 3"/>
          <p:cNvSpPr txBox="1"/>
          <p:nvPr/>
        </p:nvSpPr>
        <p:spPr>
          <a:xfrm>
            <a:off x="103731" y="6424245"/>
            <a:ext cx="417102" cy="369332"/>
          </a:xfrm>
          <a:prstGeom prst="rect">
            <a:avLst/>
          </a:prstGeom>
          <a:noFill/>
        </p:spPr>
        <p:txBody>
          <a:bodyPr wrap="none" rtlCol="0">
            <a:spAutoFit/>
          </a:bodyPr>
          <a:lstStyle/>
          <a:p>
            <a:r>
              <a:rPr lang="fr-FR" dirty="0" smtClean="0"/>
              <a:t>+1</a:t>
            </a:r>
            <a:endParaRPr lang="fr-FR" dirty="0"/>
          </a:p>
        </p:txBody>
      </p:sp>
    </p:spTree>
    <p:extLst>
      <p:ext uri="{BB962C8B-B14F-4D97-AF65-F5344CB8AC3E}">
        <p14:creationId xmlns:p14="http://schemas.microsoft.com/office/powerpoint/2010/main" val="22861855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e 35"/>
          <p:cNvGrpSpPr/>
          <p:nvPr/>
        </p:nvGrpSpPr>
        <p:grpSpPr>
          <a:xfrm>
            <a:off x="157164" y="725456"/>
            <a:ext cx="8758236" cy="5975383"/>
            <a:chOff x="0" y="-33338"/>
            <a:chExt cx="6429375" cy="3300413"/>
          </a:xfrm>
        </p:grpSpPr>
        <p:grpSp>
          <p:nvGrpSpPr>
            <p:cNvPr id="37" name="Groupe 36"/>
            <p:cNvGrpSpPr/>
            <p:nvPr/>
          </p:nvGrpSpPr>
          <p:grpSpPr>
            <a:xfrm>
              <a:off x="0" y="-33338"/>
              <a:ext cx="6429375" cy="3300413"/>
              <a:chOff x="0" y="-33338"/>
              <a:chExt cx="6429375" cy="3300413"/>
            </a:xfrm>
          </p:grpSpPr>
          <p:sp>
            <p:nvSpPr>
              <p:cNvPr id="40" name="Zone de texte 2"/>
              <p:cNvSpPr txBox="1">
                <a:spLocks noChangeArrowheads="1"/>
              </p:cNvSpPr>
              <p:nvPr/>
            </p:nvSpPr>
            <p:spPr bwMode="auto">
              <a:xfrm>
                <a:off x="3390900" y="2114550"/>
                <a:ext cx="333375" cy="30480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fr-FR" sz="1100">
                    <a:effectLst/>
                    <a:latin typeface="Calibri" panose="020F0502020204030204" pitchFamily="34" charset="0"/>
                    <a:ea typeface="Calibri" panose="020F0502020204030204" pitchFamily="34" charset="0"/>
                    <a:cs typeface="Times New Roman" panose="02020603050405020304" pitchFamily="18" charset="0"/>
                  </a:rPr>
                  <a:t>?</a:t>
                </a:r>
              </a:p>
            </p:txBody>
          </p:sp>
          <p:cxnSp>
            <p:nvCxnSpPr>
              <p:cNvPr id="41" name="Connecteur droit 40"/>
              <p:cNvCxnSpPr/>
              <p:nvPr/>
            </p:nvCxnSpPr>
            <p:spPr>
              <a:xfrm>
                <a:off x="4419600" y="1743075"/>
                <a:ext cx="2000250" cy="9525"/>
              </a:xfrm>
              <a:prstGeom prst="line">
                <a:avLst/>
              </a:prstGeom>
            </p:spPr>
            <p:style>
              <a:lnRef idx="1">
                <a:schemeClr val="accent1"/>
              </a:lnRef>
              <a:fillRef idx="0">
                <a:schemeClr val="accent1"/>
              </a:fillRef>
              <a:effectRef idx="0">
                <a:schemeClr val="accent1"/>
              </a:effectRef>
              <a:fontRef idx="minor">
                <a:schemeClr val="tx1"/>
              </a:fontRef>
            </p:style>
          </p:cxnSp>
          <p:grpSp>
            <p:nvGrpSpPr>
              <p:cNvPr id="42" name="Groupe 41"/>
              <p:cNvGrpSpPr/>
              <p:nvPr/>
            </p:nvGrpSpPr>
            <p:grpSpPr>
              <a:xfrm>
                <a:off x="0" y="-33338"/>
                <a:ext cx="6429375" cy="3300413"/>
                <a:chOff x="0" y="-33338"/>
                <a:chExt cx="6429375" cy="3300413"/>
              </a:xfrm>
            </p:grpSpPr>
            <p:sp>
              <p:nvSpPr>
                <p:cNvPr id="43" name="Ellipse 42"/>
                <p:cNvSpPr/>
                <p:nvPr/>
              </p:nvSpPr>
              <p:spPr>
                <a:xfrm>
                  <a:off x="1312378" y="1714500"/>
                  <a:ext cx="1973747" cy="1100138"/>
                </a:xfrm>
                <a:prstGeom prst="ellipse">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a:effectLst/>
                      <a:latin typeface="Arial" panose="020B0604020202020204" pitchFamily="34" charset="0"/>
                      <a:ea typeface="Calibri" panose="020F0502020204030204" pitchFamily="34" charset="0"/>
                      <a:cs typeface="Arial" panose="020B0604020202020204" pitchFamily="34" charset="0"/>
                    </a:rPr>
                    <a:t>Observatoire virtuel</a:t>
                  </a:r>
                </a:p>
              </p:txBody>
            </p:sp>
            <p:sp>
              <p:nvSpPr>
                <p:cNvPr id="44" name="Ellipse 43"/>
                <p:cNvSpPr/>
                <p:nvPr/>
              </p:nvSpPr>
              <p:spPr>
                <a:xfrm>
                  <a:off x="0" y="1009650"/>
                  <a:ext cx="1800225" cy="6477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a:effectLst/>
                      <a:latin typeface="Arial" panose="020B0604020202020204" pitchFamily="34" charset="0"/>
                      <a:ea typeface="Calibri" panose="020F0502020204030204" pitchFamily="34" charset="0"/>
                      <a:cs typeface="Arial" panose="020B0604020202020204" pitchFamily="34" charset="0"/>
                    </a:rPr>
                    <a:t>Services d’observation</a:t>
                  </a:r>
                </a:p>
              </p:txBody>
            </p:sp>
            <p:sp>
              <p:nvSpPr>
                <p:cNvPr id="45" name="Zone de texte 2"/>
                <p:cNvSpPr txBox="1">
                  <a:spLocks noChangeArrowheads="1"/>
                </p:cNvSpPr>
                <p:nvPr/>
              </p:nvSpPr>
              <p:spPr bwMode="auto">
                <a:xfrm>
                  <a:off x="1676399" y="1807174"/>
                  <a:ext cx="1362077" cy="30480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fr-FR" sz="2000" dirty="0">
                      <a:effectLst/>
                      <a:latin typeface="Arial" panose="020B0604020202020204" pitchFamily="34" charset="0"/>
                      <a:ea typeface="Calibri" panose="020F0502020204030204" pitchFamily="34" charset="0"/>
                      <a:cs typeface="Arial" panose="020B0604020202020204" pitchFamily="34" charset="0"/>
                    </a:rPr>
                    <a:t>Serveur REST</a:t>
                  </a:r>
                </a:p>
              </p:txBody>
            </p:sp>
            <p:sp>
              <p:nvSpPr>
                <p:cNvPr id="46" name="Zone de texte 2"/>
                <p:cNvSpPr txBox="1">
                  <a:spLocks noChangeArrowheads="1"/>
                </p:cNvSpPr>
                <p:nvPr/>
              </p:nvSpPr>
              <p:spPr bwMode="auto">
                <a:xfrm>
                  <a:off x="1790700" y="2400300"/>
                  <a:ext cx="1363980" cy="30480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fr-FR" sz="2000" dirty="0">
                      <a:effectLst/>
                      <a:latin typeface="Arial" panose="020B0604020202020204" pitchFamily="34" charset="0"/>
                      <a:ea typeface="Calibri" panose="020F0502020204030204" pitchFamily="34" charset="0"/>
                      <a:cs typeface="Arial" panose="020B0604020202020204" pitchFamily="34" charset="0"/>
                    </a:rPr>
                    <a:t>Client </a:t>
                  </a:r>
                  <a:r>
                    <a:rPr lang="fr-FR" sz="2000" dirty="0" smtClean="0">
                      <a:effectLst/>
                      <a:latin typeface="Arial" panose="020B0604020202020204" pitchFamily="34" charset="0"/>
                      <a:ea typeface="Calibri" panose="020F0502020204030204" pitchFamily="34" charset="0"/>
                      <a:cs typeface="Arial" panose="020B0604020202020204" pitchFamily="34" charset="0"/>
                    </a:rPr>
                    <a:t>REST ad </a:t>
                  </a:r>
                  <a:r>
                    <a:rPr lang="fr-FR" sz="2000" dirty="0">
                      <a:effectLst/>
                      <a:latin typeface="Arial" panose="020B0604020202020204" pitchFamily="34" charset="0"/>
                      <a:ea typeface="Calibri" panose="020F0502020204030204" pitchFamily="34" charset="0"/>
                      <a:cs typeface="Arial" panose="020B0604020202020204" pitchFamily="34" charset="0"/>
                    </a:rPr>
                    <a:t>hoc</a:t>
                  </a:r>
                </a:p>
              </p:txBody>
            </p:sp>
            <p:sp>
              <p:nvSpPr>
                <p:cNvPr id="47" name="Forme libre 46"/>
                <p:cNvSpPr/>
                <p:nvPr/>
              </p:nvSpPr>
              <p:spPr>
                <a:xfrm>
                  <a:off x="2505075" y="819150"/>
                  <a:ext cx="1249680" cy="2181225"/>
                </a:xfrm>
                <a:custGeom>
                  <a:avLst/>
                  <a:gdLst>
                    <a:gd name="connsiteX0" fmla="*/ 0 w 1249718"/>
                    <a:gd name="connsiteY0" fmla="*/ 0 h 2181225"/>
                    <a:gd name="connsiteX1" fmla="*/ 1247775 w 1249718"/>
                    <a:gd name="connsiteY1" fmla="*/ 1047750 h 2181225"/>
                    <a:gd name="connsiteX2" fmla="*/ 228600 w 1249718"/>
                    <a:gd name="connsiteY2" fmla="*/ 2181225 h 2181225"/>
                  </a:gdLst>
                  <a:ahLst/>
                  <a:cxnLst>
                    <a:cxn ang="0">
                      <a:pos x="connsiteX0" y="connsiteY0"/>
                    </a:cxn>
                    <a:cxn ang="0">
                      <a:pos x="connsiteX1" y="connsiteY1"/>
                    </a:cxn>
                    <a:cxn ang="0">
                      <a:pos x="connsiteX2" y="connsiteY2"/>
                    </a:cxn>
                  </a:cxnLst>
                  <a:rect l="l" t="t" r="r" b="b"/>
                  <a:pathLst>
                    <a:path w="1249718" h="2181225">
                      <a:moveTo>
                        <a:pt x="0" y="0"/>
                      </a:moveTo>
                      <a:cubicBezTo>
                        <a:pt x="604837" y="342106"/>
                        <a:pt x="1209675" y="684213"/>
                        <a:pt x="1247775" y="1047750"/>
                      </a:cubicBezTo>
                      <a:cubicBezTo>
                        <a:pt x="1285875" y="1411287"/>
                        <a:pt x="757237" y="1796256"/>
                        <a:pt x="228600" y="218122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a:p>
              </p:txBody>
            </p:sp>
            <p:sp>
              <p:nvSpPr>
                <p:cNvPr id="48" name="Forme libre 47"/>
                <p:cNvSpPr/>
                <p:nvPr/>
              </p:nvSpPr>
              <p:spPr>
                <a:xfrm>
                  <a:off x="3990975" y="790575"/>
                  <a:ext cx="1457770" cy="2390775"/>
                </a:xfrm>
                <a:custGeom>
                  <a:avLst/>
                  <a:gdLst>
                    <a:gd name="connsiteX0" fmla="*/ 228600 w 1325794"/>
                    <a:gd name="connsiteY0" fmla="*/ 0 h 2390775"/>
                    <a:gd name="connsiteX1" fmla="*/ 1323975 w 1325794"/>
                    <a:gd name="connsiteY1" fmla="*/ 1143000 h 2390775"/>
                    <a:gd name="connsiteX2" fmla="*/ 0 w 1325794"/>
                    <a:gd name="connsiteY2" fmla="*/ 2390775 h 2390775"/>
                  </a:gdLst>
                  <a:ahLst/>
                  <a:cxnLst>
                    <a:cxn ang="0">
                      <a:pos x="connsiteX0" y="connsiteY0"/>
                    </a:cxn>
                    <a:cxn ang="0">
                      <a:pos x="connsiteX1" y="connsiteY1"/>
                    </a:cxn>
                    <a:cxn ang="0">
                      <a:pos x="connsiteX2" y="connsiteY2"/>
                    </a:cxn>
                  </a:cxnLst>
                  <a:rect l="l" t="t" r="r" b="b"/>
                  <a:pathLst>
                    <a:path w="1325794" h="2390775">
                      <a:moveTo>
                        <a:pt x="228600" y="0"/>
                      </a:moveTo>
                      <a:cubicBezTo>
                        <a:pt x="795337" y="372269"/>
                        <a:pt x="1362075" y="744538"/>
                        <a:pt x="1323975" y="1143000"/>
                      </a:cubicBezTo>
                      <a:cubicBezTo>
                        <a:pt x="1285875" y="1541462"/>
                        <a:pt x="642937" y="1966118"/>
                        <a:pt x="0" y="239077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fr-FR"/>
                </a:p>
              </p:txBody>
            </p:sp>
            <p:sp>
              <p:nvSpPr>
                <p:cNvPr id="49" name="Zone de texte 2"/>
                <p:cNvSpPr txBox="1">
                  <a:spLocks noChangeArrowheads="1"/>
                </p:cNvSpPr>
                <p:nvPr/>
              </p:nvSpPr>
              <p:spPr bwMode="auto">
                <a:xfrm>
                  <a:off x="2905125" y="2781300"/>
                  <a:ext cx="1438275" cy="30480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fr-FR" sz="2000">
                      <a:effectLst/>
                      <a:latin typeface="Arial" panose="020B0604020202020204" pitchFamily="34" charset="0"/>
                      <a:ea typeface="Calibri" panose="020F0502020204030204" pitchFamily="34" charset="0"/>
                      <a:cs typeface="Arial" panose="020B0604020202020204" pitchFamily="34" charset="0"/>
                    </a:rPr>
                    <a:t>Pôles nationaux</a:t>
                  </a:r>
                </a:p>
              </p:txBody>
            </p:sp>
            <p:sp>
              <p:nvSpPr>
                <p:cNvPr id="50" name="Zone de texte 2"/>
                <p:cNvSpPr txBox="1">
                  <a:spLocks noChangeArrowheads="1"/>
                </p:cNvSpPr>
                <p:nvPr/>
              </p:nvSpPr>
              <p:spPr bwMode="auto">
                <a:xfrm>
                  <a:off x="4333875" y="2962275"/>
                  <a:ext cx="1914525" cy="30480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fr-FR" sz="2000">
                      <a:effectLst/>
                      <a:latin typeface="Arial" panose="020B0604020202020204" pitchFamily="34" charset="0"/>
                      <a:ea typeface="Calibri" panose="020F0502020204030204" pitchFamily="34" charset="0"/>
                      <a:cs typeface="Arial" panose="020B0604020202020204" pitchFamily="34" charset="0"/>
                    </a:rPr>
                    <a:t>Infrastructures européennes</a:t>
                  </a:r>
                </a:p>
              </p:txBody>
            </p:sp>
            <p:sp>
              <p:nvSpPr>
                <p:cNvPr id="51" name="Organigramme : Alternative 50"/>
                <p:cNvSpPr/>
                <p:nvPr/>
              </p:nvSpPr>
              <p:spPr>
                <a:xfrm>
                  <a:off x="3162300" y="781050"/>
                  <a:ext cx="1095375" cy="428625"/>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dirty="0" err="1">
                      <a:effectLst/>
                      <a:latin typeface="Arial" panose="020B0604020202020204" pitchFamily="34" charset="0"/>
                      <a:ea typeface="Calibri" panose="020F0502020204030204" pitchFamily="34" charset="0"/>
                      <a:cs typeface="Arial" panose="020B0604020202020204" pitchFamily="34" charset="0"/>
                    </a:rPr>
                    <a:t>ForM@Ter</a:t>
                  </a:r>
                  <a:endParaRPr lang="fr-FR"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52" name="Organigramme : Alternative 51"/>
                <p:cNvSpPr/>
                <p:nvPr/>
              </p:nvSpPr>
              <p:spPr>
                <a:xfrm>
                  <a:off x="3752850" y="2209800"/>
                  <a:ext cx="895350" cy="428625"/>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a:effectLst/>
                      <a:latin typeface="Arial" panose="020B0604020202020204" pitchFamily="34" charset="0"/>
                      <a:ea typeface="Calibri" panose="020F0502020204030204" pitchFamily="34" charset="0"/>
                      <a:cs typeface="Arial" panose="020B0604020202020204" pitchFamily="34" charset="0"/>
                    </a:rPr>
                    <a:t>AERIS</a:t>
                  </a:r>
                </a:p>
              </p:txBody>
            </p:sp>
            <p:sp>
              <p:nvSpPr>
                <p:cNvPr id="53" name="Organigramme : Alternative 52"/>
                <p:cNvSpPr/>
                <p:nvPr/>
              </p:nvSpPr>
              <p:spPr>
                <a:xfrm>
                  <a:off x="5334000" y="781050"/>
                  <a:ext cx="895350" cy="428625"/>
                </a:xfrm>
                <a:prstGeom prst="flowChartAlternateProces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a:effectLst/>
                      <a:latin typeface="Arial" panose="020B0604020202020204" pitchFamily="34" charset="0"/>
                      <a:ea typeface="Calibri" panose="020F0502020204030204" pitchFamily="34" charset="0"/>
                      <a:cs typeface="Arial" panose="020B0604020202020204" pitchFamily="34" charset="0"/>
                    </a:rPr>
                    <a:t>EPOS</a:t>
                  </a:r>
                </a:p>
              </p:txBody>
            </p:sp>
            <p:sp>
              <p:nvSpPr>
                <p:cNvPr id="54" name="Organigramme : Alternative 53"/>
                <p:cNvSpPr/>
                <p:nvPr/>
              </p:nvSpPr>
              <p:spPr>
                <a:xfrm>
                  <a:off x="5534025" y="2190750"/>
                  <a:ext cx="895350" cy="428625"/>
                </a:xfrm>
                <a:prstGeom prst="flowChartAlternateProces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a:effectLst/>
                      <a:latin typeface="Arial" panose="020B0604020202020204" pitchFamily="34" charset="0"/>
                      <a:ea typeface="Calibri" panose="020F0502020204030204" pitchFamily="34" charset="0"/>
                      <a:cs typeface="Arial" panose="020B0604020202020204" pitchFamily="34" charset="0"/>
                    </a:rPr>
                    <a:t>ACTRIS</a:t>
                  </a:r>
                </a:p>
              </p:txBody>
            </p:sp>
            <p:cxnSp>
              <p:nvCxnSpPr>
                <p:cNvPr id="55" name="Connecteur droit avec flèche 54"/>
                <p:cNvCxnSpPr/>
                <p:nvPr/>
              </p:nvCxnSpPr>
              <p:spPr>
                <a:xfrm flipH="1">
                  <a:off x="2762250" y="1171575"/>
                  <a:ext cx="2571750" cy="6355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eur droit avec flèche 55"/>
                <p:cNvCxnSpPr/>
                <p:nvPr/>
              </p:nvCxnSpPr>
              <p:spPr>
                <a:xfrm flipH="1">
                  <a:off x="2381250" y="1066800"/>
                  <a:ext cx="790575" cy="7143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Connecteur droit avec flèche 56"/>
                <p:cNvCxnSpPr/>
                <p:nvPr/>
              </p:nvCxnSpPr>
              <p:spPr>
                <a:xfrm flipH="1" flipV="1">
                  <a:off x="1504950" y="1428750"/>
                  <a:ext cx="447675" cy="44767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Connecteur droit avec flèche 57"/>
                <p:cNvCxnSpPr/>
                <p:nvPr/>
              </p:nvCxnSpPr>
              <p:spPr>
                <a:xfrm flipH="1" flipV="1">
                  <a:off x="2981325" y="1914525"/>
                  <a:ext cx="2552700" cy="285750"/>
                </a:xfrm>
                <a:prstGeom prst="straightConnector1">
                  <a:avLst/>
                </a:prstGeom>
                <a:ln>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2657475" y="-33338"/>
                  <a:ext cx="1562100" cy="709613"/>
                </a:xfrm>
                <a:prstGeom prst="wedgeRectCallout">
                  <a:avLst>
                    <a:gd name="adj1" fmla="val 2948"/>
                    <a:gd name="adj2" fmla="val 68269"/>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Concerne </a:t>
                  </a:r>
                  <a:r>
                    <a:rPr lang="fr-FR" sz="2000" dirty="0" smtClean="0">
                      <a:solidFill>
                        <a:srgbClr val="000000"/>
                      </a:solidFill>
                      <a:effectLst/>
                      <a:latin typeface="Arial" panose="020B0604020202020204" pitchFamily="34" charset="0"/>
                      <a:ea typeface="Calibri" panose="020F0502020204030204" pitchFamily="34" charset="0"/>
                      <a:cs typeface="Arial" panose="020B0604020202020204" pitchFamily="34" charset="0"/>
                    </a:rPr>
                    <a:t>OI2 pour l’instant, </a:t>
                  </a:r>
                  <a:r>
                    <a:rPr lang="fr-FR"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l’OPGC héberge les données</a:t>
                  </a:r>
                  <a:endParaRPr lang="fr-FR"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60" name="Rectangle 59"/>
                <p:cNvSpPr/>
                <p:nvPr/>
              </p:nvSpPr>
              <p:spPr>
                <a:xfrm>
                  <a:off x="762000" y="-1"/>
                  <a:ext cx="1562100" cy="561975"/>
                </a:xfrm>
                <a:prstGeom prst="wedgeRectCallout">
                  <a:avLst>
                    <a:gd name="adj1" fmla="val 70631"/>
                    <a:gd name="adj2" fmla="val 29808"/>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Fourniture d’une API semblable à PEPS</a:t>
                  </a:r>
                  <a:endParaRPr lang="fr-FR"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61" name="Zone de texte 2"/>
                <p:cNvSpPr txBox="1">
                  <a:spLocks noChangeArrowheads="1"/>
                </p:cNvSpPr>
                <p:nvPr/>
              </p:nvSpPr>
              <p:spPr bwMode="auto">
                <a:xfrm>
                  <a:off x="4981575" y="1756090"/>
                  <a:ext cx="1295845" cy="30480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fr-FR" sz="2000" i="1" dirty="0">
                      <a:effectLst/>
                      <a:latin typeface="Arial" panose="020B0604020202020204" pitchFamily="34" charset="0"/>
                      <a:ea typeface="Calibri" panose="020F0502020204030204" pitchFamily="34" charset="0"/>
                      <a:cs typeface="Arial" panose="020B0604020202020204" pitchFamily="34" charset="0"/>
                    </a:rPr>
                    <a:t>Atmosphère</a:t>
                  </a:r>
                  <a:endParaRPr lang="fr-FR"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62" name="Zone de texte 2"/>
                <p:cNvSpPr txBox="1">
                  <a:spLocks noChangeArrowheads="1"/>
                </p:cNvSpPr>
                <p:nvPr/>
              </p:nvSpPr>
              <p:spPr bwMode="auto">
                <a:xfrm>
                  <a:off x="4953000" y="1495425"/>
                  <a:ext cx="1238250" cy="238125"/>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fr-FR" sz="2000" i="1" dirty="0">
                      <a:effectLst/>
                      <a:latin typeface="Arial" panose="020B0604020202020204" pitchFamily="34" charset="0"/>
                      <a:ea typeface="Calibri" panose="020F0502020204030204" pitchFamily="34" charset="0"/>
                      <a:cs typeface="Arial" panose="020B0604020202020204" pitchFamily="34" charset="0"/>
                    </a:rPr>
                    <a:t>Terre solide</a:t>
                  </a:r>
                  <a:endParaRPr lang="fr-FR" sz="2000" dirty="0">
                    <a:effectLst/>
                    <a:latin typeface="Arial" panose="020B0604020202020204" pitchFamily="34" charset="0"/>
                    <a:ea typeface="Calibri" panose="020F0502020204030204" pitchFamily="34" charset="0"/>
                    <a:cs typeface="Arial" panose="020B0604020202020204" pitchFamily="34" charset="0"/>
                  </a:endParaRPr>
                </a:p>
              </p:txBody>
            </p:sp>
            <p:sp>
              <p:nvSpPr>
                <p:cNvPr id="63" name="Rectangle 62"/>
                <p:cNvSpPr/>
                <p:nvPr/>
              </p:nvSpPr>
              <p:spPr>
                <a:xfrm>
                  <a:off x="4552950" y="24039"/>
                  <a:ext cx="1876425" cy="537936"/>
                </a:xfrm>
                <a:prstGeom prst="wedgeRectCallout">
                  <a:avLst>
                    <a:gd name="adj1" fmla="val 22460"/>
                    <a:gd name="adj2" fmla="val 93269"/>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Concerne SNOV Pôle </a:t>
                  </a:r>
                  <a:r>
                    <a:rPr lang="fr-FR" sz="2000" dirty="0" smtClean="0">
                      <a:solidFill>
                        <a:srgbClr val="000000"/>
                      </a:solidFill>
                      <a:effectLst/>
                      <a:latin typeface="Arial" panose="020B0604020202020204" pitchFamily="34" charset="0"/>
                      <a:ea typeface="Calibri" panose="020F0502020204030204" pitchFamily="34" charset="0"/>
                      <a:cs typeface="Arial" panose="020B0604020202020204" pitchFamily="34" charset="0"/>
                    </a:rPr>
                    <a:t>de télédétection des volcans</a:t>
                  </a:r>
                  <a:endParaRPr lang="fr-FR" sz="2000" dirty="0">
                    <a:effectLst/>
                    <a:latin typeface="Arial" panose="020B0604020202020204" pitchFamily="34" charset="0"/>
                    <a:ea typeface="Calibri" panose="020F0502020204030204" pitchFamily="34" charset="0"/>
                    <a:cs typeface="Arial" panose="020B0604020202020204" pitchFamily="34" charset="0"/>
                  </a:endParaRPr>
                </a:p>
              </p:txBody>
            </p:sp>
          </p:grpSp>
        </p:grpSp>
        <p:cxnSp>
          <p:nvCxnSpPr>
            <p:cNvPr id="38" name="Connecteur droit avec flèche 37"/>
            <p:cNvCxnSpPr/>
            <p:nvPr/>
          </p:nvCxnSpPr>
          <p:spPr>
            <a:xfrm flipH="1" flipV="1">
              <a:off x="2924175" y="1952625"/>
              <a:ext cx="828676" cy="49530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9" name="Connecteur droit avec flèche 38"/>
            <p:cNvCxnSpPr/>
            <p:nvPr/>
          </p:nvCxnSpPr>
          <p:spPr>
            <a:xfrm flipV="1">
              <a:off x="2381250" y="1952625"/>
              <a:ext cx="45719" cy="4762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64" name="ZoneTexte 63"/>
          <p:cNvSpPr txBox="1"/>
          <p:nvPr/>
        </p:nvSpPr>
        <p:spPr>
          <a:xfrm>
            <a:off x="2213859" y="37211"/>
            <a:ext cx="4307782" cy="584775"/>
          </a:xfrm>
          <a:prstGeom prst="rect">
            <a:avLst/>
          </a:prstGeom>
          <a:noFill/>
        </p:spPr>
        <p:txBody>
          <a:bodyPr wrap="none" rtlCol="0">
            <a:spAutoFit/>
          </a:bodyPr>
          <a:lstStyle/>
          <a:p>
            <a:r>
              <a:rPr lang="fr-FR" sz="3200" dirty="0" smtClean="0"/>
              <a:t>Interopérabilité à l’OPGC</a:t>
            </a:r>
            <a:endParaRPr lang="fr-FR" sz="3200" dirty="0"/>
          </a:p>
        </p:txBody>
      </p:sp>
    </p:spTree>
    <p:extLst>
      <p:ext uri="{BB962C8B-B14F-4D97-AF65-F5344CB8AC3E}">
        <p14:creationId xmlns:p14="http://schemas.microsoft.com/office/powerpoint/2010/main" val="3708723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2">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Interopérabilité et standards </a:t>
            </a:r>
            <a:r>
              <a:rPr lang="fr-FR" sz="3200" dirty="0">
                <a:latin typeface="Arial" panose="020B0604020202020204" pitchFamily="34" charset="0"/>
                <a:cs typeface="Arial" panose="020B0604020202020204" pitchFamily="34" charset="0"/>
              </a:rPr>
              <a:t>- Métadonnées</a:t>
            </a:r>
          </a:p>
        </p:txBody>
      </p:sp>
      <p:sp>
        <p:nvSpPr>
          <p:cNvPr id="3" name="Espace réservé du contenu 2"/>
          <p:cNvSpPr>
            <a:spLocks noGrp="1"/>
          </p:cNvSpPr>
          <p:nvPr>
            <p:ph idx="1"/>
          </p:nvPr>
        </p:nvSpPr>
        <p:spPr>
          <a:xfrm>
            <a:off x="417102" y="966355"/>
            <a:ext cx="8012195" cy="5559135"/>
          </a:xfrm>
        </p:spPr>
        <p:txBody>
          <a:bodyPr>
            <a:normAutofit fontScale="92500" lnSpcReduction="20000"/>
          </a:bodyPr>
          <a:lstStyle/>
          <a:p>
            <a:pPr>
              <a:buFont typeface="Wingdings" panose="05000000000000000000" pitchFamily="2" charset="2"/>
              <a:buChar char="Ø"/>
            </a:pPr>
            <a:r>
              <a:rPr lang="fr-FR" dirty="0" smtClean="0"/>
              <a:t>Formats </a:t>
            </a:r>
          </a:p>
          <a:p>
            <a:r>
              <a:rPr lang="fr-FR" dirty="0" smtClean="0"/>
              <a:t>XML est privilégié par rapport à JSON car c’est historique et est accompagné d’un processus de validation robuste</a:t>
            </a:r>
          </a:p>
          <a:p>
            <a:endParaRPr lang="fr-FR" dirty="0" smtClean="0"/>
          </a:p>
          <a:p>
            <a:pPr>
              <a:buFont typeface="Wingdings" panose="05000000000000000000" pitchFamily="2" charset="2"/>
              <a:buChar char="Ø"/>
            </a:pPr>
            <a:r>
              <a:rPr lang="fr-FR" dirty="0" smtClean="0"/>
              <a:t>Standards</a:t>
            </a:r>
          </a:p>
          <a:p>
            <a:r>
              <a:rPr lang="fr-FR" dirty="0" smtClean="0"/>
              <a:t>ISO 19115, </a:t>
            </a:r>
            <a:r>
              <a:rPr lang="fr-FR" dirty="0"/>
              <a:t>ISO </a:t>
            </a:r>
            <a:r>
              <a:rPr lang="fr-FR" dirty="0" smtClean="0"/>
              <a:t>19139/INSPIRE (implémentation de la norme en XML + extension directive INSPIRE)</a:t>
            </a:r>
          </a:p>
          <a:p>
            <a:r>
              <a:rPr lang="fr-FR" dirty="0" smtClean="0"/>
              <a:t>Dublin </a:t>
            </a:r>
            <a:r>
              <a:rPr lang="fr-FR" dirty="0" err="1" smtClean="0"/>
              <a:t>core</a:t>
            </a:r>
            <a:endParaRPr lang="fr-FR" dirty="0"/>
          </a:p>
          <a:p>
            <a:r>
              <a:rPr lang="fr-FR" dirty="0" smtClean="0"/>
              <a:t>NASA </a:t>
            </a:r>
            <a:r>
              <a:rPr lang="fr-FR" dirty="0" err="1" smtClean="0"/>
              <a:t>Aims</a:t>
            </a:r>
            <a:r>
              <a:rPr lang="fr-FR" dirty="0" smtClean="0"/>
              <a:t> format</a:t>
            </a:r>
          </a:p>
          <a:p>
            <a:r>
              <a:rPr lang="fr-FR" dirty="0" err="1" smtClean="0"/>
              <a:t>NetCDF</a:t>
            </a:r>
            <a:r>
              <a:rPr lang="fr-FR" dirty="0" smtClean="0"/>
              <a:t> </a:t>
            </a:r>
            <a:r>
              <a:rPr lang="fr-FR" dirty="0">
                <a:hlinkClick r:id="rId2"/>
              </a:rPr>
              <a:t>https://badc.nerc.ac.uk/help/metadata/#</a:t>
            </a:r>
            <a:r>
              <a:rPr lang="fr-FR" dirty="0" smtClean="0">
                <a:hlinkClick r:id="rId2"/>
              </a:rPr>
              <a:t>NASA</a:t>
            </a:r>
            <a:endParaRPr lang="fr-FR" dirty="0" smtClean="0"/>
          </a:p>
          <a:p>
            <a:endParaRPr lang="fr-FR" dirty="0"/>
          </a:p>
          <a:p>
            <a:pPr>
              <a:buFont typeface="Wingdings" panose="05000000000000000000" pitchFamily="2" charset="2"/>
              <a:buChar char="Ø"/>
            </a:pPr>
            <a:r>
              <a:rPr lang="fr-FR" dirty="0" smtClean="0"/>
              <a:t>Granularité : ensemble de données pointées par chaque métadonnée dans un catalogue de métadonnée (fonction de la structuration des données)</a:t>
            </a:r>
          </a:p>
          <a:p>
            <a:endParaRPr lang="fr-FR" dirty="0"/>
          </a:p>
          <a:p>
            <a:pPr marL="0" indent="0">
              <a:buNone/>
            </a:pPr>
            <a:endParaRPr lang="fr-FR" dirty="0"/>
          </a:p>
          <a:p>
            <a:endParaRPr lang="fr-FR" dirty="0">
              <a:latin typeface="Arial" panose="020B0604020202020204" pitchFamily="34" charset="0"/>
              <a:cs typeface="Arial" panose="020B0604020202020204" pitchFamily="34" charset="0"/>
            </a:endParaRPr>
          </a:p>
        </p:txBody>
      </p:sp>
      <p:sp>
        <p:nvSpPr>
          <p:cNvPr id="5" name="ZoneTexte 4"/>
          <p:cNvSpPr txBox="1"/>
          <p:nvPr/>
        </p:nvSpPr>
        <p:spPr>
          <a:xfrm>
            <a:off x="0" y="6430546"/>
            <a:ext cx="417102" cy="369332"/>
          </a:xfrm>
          <a:prstGeom prst="rect">
            <a:avLst/>
          </a:prstGeom>
          <a:noFill/>
        </p:spPr>
        <p:txBody>
          <a:bodyPr wrap="none" rtlCol="0">
            <a:spAutoFit/>
          </a:bodyPr>
          <a:lstStyle/>
          <a:p>
            <a:r>
              <a:rPr lang="fr-FR" dirty="0" smtClean="0"/>
              <a:t>+3</a:t>
            </a:r>
            <a:endParaRPr lang="fr-FR" dirty="0"/>
          </a:p>
        </p:txBody>
      </p:sp>
    </p:spTree>
    <p:extLst>
      <p:ext uri="{BB962C8B-B14F-4D97-AF65-F5344CB8AC3E}">
        <p14:creationId xmlns:p14="http://schemas.microsoft.com/office/powerpoint/2010/main" val="8210690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re 1"/>
          <p:cNvSpPr>
            <a:spLocks noGrp="1"/>
          </p:cNvSpPr>
          <p:nvPr>
            <p:ph type="title"/>
          </p:nvPr>
        </p:nvSpPr>
        <p:spPr/>
        <p:txBody>
          <a:bodyPr/>
          <a:lstStyle/>
          <a:p>
            <a:r>
              <a:rPr lang="fr-FR" altLang="fr-FR" smtClean="0"/>
              <a:t>Métadonnée</a:t>
            </a:r>
          </a:p>
        </p:txBody>
      </p:sp>
      <p:sp>
        <p:nvSpPr>
          <p:cNvPr id="3" name="Espace réservé du contenu 2"/>
          <p:cNvSpPr>
            <a:spLocks noGrp="1"/>
          </p:cNvSpPr>
          <p:nvPr>
            <p:ph idx="1"/>
          </p:nvPr>
        </p:nvSpPr>
        <p:spPr/>
        <p:txBody>
          <a:bodyPr/>
          <a:lstStyle/>
          <a:p>
            <a:pPr marL="391686" indent="-293764">
              <a:buSzPct val="45000"/>
              <a:buFont typeface="Wingdings"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defRPr/>
            </a:pPr>
            <a:r>
              <a:rPr lang="fr-FR" sz="2540" dirty="0"/>
              <a:t>La métadonnée contient une description de la donnée et un lien pour y accéder</a:t>
            </a:r>
          </a:p>
          <a:p>
            <a:pPr marL="391686" indent="-293764">
              <a:buSzPct val="45000"/>
              <a:buFont typeface="Wingdings"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defRPr/>
            </a:pPr>
            <a:r>
              <a:rPr lang="fr-FR" sz="2540" dirty="0"/>
              <a:t>La </a:t>
            </a:r>
            <a:r>
              <a:rPr lang="fr-FR" sz="2540" b="1" dirty="0"/>
              <a:t>métadonnée</a:t>
            </a:r>
            <a:r>
              <a:rPr lang="fr-FR" sz="2540" dirty="0"/>
              <a:t> peut être décrite au moyen de fichiers de type </a:t>
            </a:r>
            <a:r>
              <a:rPr lang="fr-FR" sz="2540" b="1" dirty="0"/>
              <a:t>XML</a:t>
            </a:r>
            <a:r>
              <a:rPr lang="fr-FR" sz="2540" dirty="0"/>
              <a:t> ou </a:t>
            </a:r>
            <a:r>
              <a:rPr lang="fr-FR" sz="2540" b="1" dirty="0"/>
              <a:t>JSON </a:t>
            </a:r>
            <a:r>
              <a:rPr lang="fr-FR" sz="2540" dirty="0"/>
              <a:t>(</a:t>
            </a:r>
            <a:r>
              <a:rPr lang="fr-FR" sz="2540" b="1" dirty="0"/>
              <a:t>formats</a:t>
            </a:r>
            <a:r>
              <a:rPr lang="fr-FR" sz="2540" dirty="0"/>
              <a:t> </a:t>
            </a:r>
            <a:r>
              <a:rPr lang="fr-FR" sz="2540" b="1" dirty="0"/>
              <a:t>ouverts</a:t>
            </a:r>
            <a:r>
              <a:rPr lang="fr-FR" sz="2540" dirty="0"/>
              <a:t> permettant de mettre en œuvre des normes </a:t>
            </a:r>
            <a:r>
              <a:rPr lang="fr-FR" sz="2540" b="1" dirty="0"/>
              <a:t>et extensibles</a:t>
            </a:r>
            <a:r>
              <a:rPr lang="fr-FR" sz="2540" dirty="0"/>
              <a:t>).</a:t>
            </a:r>
          </a:p>
          <a:p>
            <a:pPr marL="391686" indent="-293764">
              <a:buSzPct val="45000"/>
              <a:buFont typeface="Wingdings"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defRPr/>
            </a:pPr>
            <a:r>
              <a:rPr lang="fr-FR" sz="2540" dirty="0"/>
              <a:t>ISO 19115, ISO 19139 sont des </a:t>
            </a:r>
            <a:r>
              <a:rPr lang="fr-FR" sz="2540" b="1" dirty="0"/>
              <a:t>normes</a:t>
            </a:r>
            <a:r>
              <a:rPr lang="fr-FR" sz="2540" dirty="0"/>
              <a:t> pour la rédaction de métadonnées, adaptées </a:t>
            </a:r>
            <a:r>
              <a:rPr lang="fr-FR" sz="2540" dirty="0" smtClean="0"/>
              <a:t>à l’information géographique</a:t>
            </a:r>
            <a:endParaRPr lang="fr-FR" sz="2540" dirty="0"/>
          </a:p>
          <a:p>
            <a:pPr marL="391686" indent="-293764">
              <a:buSzPct val="45000"/>
              <a:buFont typeface="Wingdings"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defRPr/>
            </a:pPr>
            <a:r>
              <a:rPr lang="fr-FR" sz="2540" dirty="0" smtClean="0"/>
              <a:t>Dans le </a:t>
            </a:r>
            <a:r>
              <a:rPr lang="fr-FR" sz="2540" dirty="0"/>
              <a:t>contexte des SIG, la diffusion de carte est dominée par les librairies JavaScript comme </a:t>
            </a:r>
            <a:r>
              <a:rPr lang="fr-FR" sz="2540" dirty="0" err="1"/>
              <a:t>OpenLayers</a:t>
            </a:r>
            <a:r>
              <a:rPr lang="fr-FR" sz="2540" dirty="0"/>
              <a:t>, </a:t>
            </a:r>
            <a:r>
              <a:rPr lang="fr-FR" sz="2540" dirty="0" err="1"/>
              <a:t>Leaflet</a:t>
            </a:r>
            <a:r>
              <a:rPr lang="fr-FR" sz="2540" dirty="0"/>
              <a:t> qui utilisent JSON. </a:t>
            </a:r>
          </a:p>
          <a:p>
            <a:pPr>
              <a:buFont typeface="Times New Roman" pitchFamily="16" charset="0"/>
              <a:buChar char="•"/>
              <a:defRPr/>
            </a:pPr>
            <a:endParaRPr lang="fr-FR" sz="2540" dirty="0"/>
          </a:p>
        </p:txBody>
      </p:sp>
    </p:spTree>
    <p:extLst>
      <p:ext uri="{BB962C8B-B14F-4D97-AF65-F5344CB8AC3E}">
        <p14:creationId xmlns:p14="http://schemas.microsoft.com/office/powerpoint/2010/main" val="28056528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re 1"/>
          <p:cNvSpPr>
            <a:spLocks noGrp="1"/>
          </p:cNvSpPr>
          <p:nvPr>
            <p:ph type="title"/>
          </p:nvPr>
        </p:nvSpPr>
        <p:spPr/>
        <p:txBody>
          <a:bodyPr>
            <a:normAutofit fontScale="90000"/>
          </a:bodyPr>
          <a:lstStyle/>
          <a:p>
            <a:r>
              <a:rPr lang="fr-FR" altLang="fr-FR" smtClean="0"/>
              <a:t>Etude de conception d’une métadonnée générique (TI, Atmos) </a:t>
            </a:r>
          </a:p>
        </p:txBody>
      </p:sp>
      <p:sp>
        <p:nvSpPr>
          <p:cNvPr id="43011" name="Espace réservé du contenu 2"/>
          <p:cNvSpPr>
            <a:spLocks noGrp="1"/>
          </p:cNvSpPr>
          <p:nvPr>
            <p:ph idx="1"/>
          </p:nvPr>
        </p:nvSpPr>
        <p:spPr>
          <a:xfrm>
            <a:off x="351978" y="2205413"/>
            <a:ext cx="8687520" cy="4013854"/>
          </a:xfrm>
        </p:spPr>
        <p:txBody>
          <a:bodyPr>
            <a:normAutofit/>
          </a:bodyPr>
          <a:lstStyle/>
          <a:p>
            <a:pPr>
              <a:defRPr/>
            </a:pPr>
            <a:r>
              <a:rPr lang="fr-FR" altLang="fr-FR" dirty="0" smtClean="0"/>
              <a:t>Concevoir une </a:t>
            </a:r>
            <a:r>
              <a:rPr lang="fr-FR" altLang="fr-FR" b="1" dirty="0" smtClean="0"/>
              <a:t>métadonnée spécifique polyvalente</a:t>
            </a:r>
            <a:r>
              <a:rPr lang="fr-FR" altLang="fr-FR" dirty="0" smtClean="0"/>
              <a:t>, qui puissent se convertir facilement en métadonnées standards</a:t>
            </a:r>
          </a:p>
          <a:p>
            <a:pPr>
              <a:defRPr/>
            </a:pPr>
            <a:r>
              <a:rPr lang="fr-FR" altLang="fr-FR" dirty="0" smtClean="0"/>
              <a:t>La métadonnée contient </a:t>
            </a:r>
            <a:r>
              <a:rPr lang="fr-FR" altLang="fr-FR" b="1" dirty="0" smtClean="0"/>
              <a:t>un lien vers la donnée</a:t>
            </a:r>
            <a:r>
              <a:rPr lang="fr-FR" altLang="fr-FR" dirty="0" smtClean="0"/>
              <a:t>, par exemple une série temporelle. Ce lien est une URI, par exemple :</a:t>
            </a:r>
          </a:p>
          <a:p>
            <a:pPr marL="0" indent="0">
              <a:buNone/>
              <a:defRPr/>
            </a:pPr>
            <a:r>
              <a:rPr lang="fr-FR" dirty="0">
                <a:hlinkClick r:id="rId2"/>
              </a:rPr>
              <a:t>http://</a:t>
            </a:r>
            <a:r>
              <a:rPr lang="fr-FR" dirty="0" smtClean="0">
                <a:hlinkClick r:id="rId2"/>
              </a:rPr>
              <a:t>opgc.fr/vobs/rest2/req.php/dynvolc/data/id/41</a:t>
            </a:r>
            <a:endParaRPr lang="fr-FR" dirty="0" smtClean="0"/>
          </a:p>
          <a:p>
            <a:pPr marL="0" indent="0">
              <a:buNone/>
              <a:defRPr/>
            </a:pPr>
            <a:endParaRPr lang="fr-FR" altLang="fr-FR" dirty="0"/>
          </a:p>
          <a:p>
            <a:pPr>
              <a:defRPr/>
            </a:pPr>
            <a:endParaRPr lang="fr-FR" altLang="fr-FR" dirty="0" smtClean="0"/>
          </a:p>
          <a:p>
            <a:pPr marL="0" indent="0">
              <a:buNone/>
              <a:defRPr/>
            </a:pPr>
            <a:endParaRPr lang="fr-FR" altLang="fr-FR" dirty="0" smtClean="0"/>
          </a:p>
        </p:txBody>
      </p:sp>
    </p:spTree>
    <p:extLst>
      <p:ext uri="{BB962C8B-B14F-4D97-AF65-F5344CB8AC3E}">
        <p14:creationId xmlns:p14="http://schemas.microsoft.com/office/powerpoint/2010/main" val="18646891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re 1"/>
          <p:cNvSpPr>
            <a:spLocks noGrp="1"/>
          </p:cNvSpPr>
          <p:nvPr>
            <p:ph type="title"/>
          </p:nvPr>
        </p:nvSpPr>
        <p:spPr>
          <a:xfrm>
            <a:off x="5159521" y="278281"/>
            <a:ext cx="3723840" cy="2496960"/>
          </a:xfrm>
          <a:ln>
            <a:solidFill>
              <a:schemeClr val="accent1"/>
            </a:solidFill>
          </a:ln>
        </p:spPr>
        <p:txBody>
          <a:bodyPr>
            <a:normAutofit fontScale="90000"/>
          </a:bodyPr>
          <a:lstStyle/>
          <a:p>
            <a:r>
              <a:rPr lang="fr-FR" altLang="fr-FR" dirty="0" smtClean="0"/>
              <a:t>Informations possibles contenues dans la métadonnée</a:t>
            </a:r>
          </a:p>
        </p:txBody>
      </p:sp>
      <p:sp>
        <p:nvSpPr>
          <p:cNvPr id="80899" name="Rectangle 3"/>
          <p:cNvSpPr>
            <a:spLocks noGrp="1" noChangeArrowheads="1"/>
          </p:cNvSpPr>
          <p:nvPr>
            <p:ph idx="1"/>
          </p:nvPr>
        </p:nvSpPr>
        <p:spPr>
          <a:xfrm>
            <a:off x="374595" y="215833"/>
            <a:ext cx="6646846" cy="6642152"/>
          </a:xfrm>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944" tIns="41472" rIns="82944" bIns="41472" rtlCol="0" anchor="ctr">
            <a:spAutoFit/>
          </a:bodyPr>
          <a:lstStyle/>
          <a:p>
            <a:pPr>
              <a:spcBef>
                <a:spcPct val="0"/>
              </a:spcBef>
              <a:buFont typeface="Wingdings" panose="05000000000000000000" pitchFamily="2" charset="2"/>
              <a:buChar char="Ø"/>
            </a:pPr>
            <a:r>
              <a:rPr lang="en-GB" altLang="fr-FR" sz="1633" dirty="0">
                <a:solidFill>
                  <a:srgbClr val="800000"/>
                </a:solidFill>
                <a:latin typeface="Arial Unicode MS" pitchFamily="34" charset="-128"/>
              </a:rPr>
              <a:t>INFORMATIONS GENERALES</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Identifiants</a:t>
            </a:r>
            <a:r>
              <a:rPr lang="en-GB" altLang="fr-FR" sz="1633" dirty="0">
                <a:solidFill>
                  <a:srgbClr val="800000"/>
                </a:solidFill>
                <a:latin typeface="Arial Unicode MS" pitchFamily="34" charset="-128"/>
              </a:rPr>
              <a:t> (nomenclature interne),</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-Titres,</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-Description,</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-Auteurs -&gt; </a:t>
            </a:r>
            <a:r>
              <a:rPr lang="en-GB" altLang="fr-FR" sz="1633" dirty="0" err="1">
                <a:solidFill>
                  <a:srgbClr val="800000"/>
                </a:solidFill>
                <a:latin typeface="Arial Unicode MS" pitchFamily="34" charset="-128"/>
              </a:rPr>
              <a:t>Noms</a:t>
            </a:r>
            <a:r>
              <a:rPr lang="en-GB" altLang="fr-FR" sz="1633" dirty="0">
                <a:solidFill>
                  <a:srgbClr val="800000"/>
                </a:solidFill>
                <a:latin typeface="Arial Unicode MS" pitchFamily="34" charset="-128"/>
              </a:rPr>
              <a:t>, affiliation,</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-Dates-&gt; date d</a:t>
            </a:r>
            <a:r>
              <a:rPr lang="en-GB" altLang="fr-FR" sz="1633" dirty="0">
                <a:solidFill>
                  <a:srgbClr val="800000"/>
                </a:solidFill>
              </a:rPr>
              <a:t>é</a:t>
            </a:r>
            <a:r>
              <a:rPr lang="en-GB" altLang="fr-FR" sz="1633" dirty="0">
                <a:solidFill>
                  <a:srgbClr val="800000"/>
                </a:solidFill>
                <a:latin typeface="Arial Unicode MS" pitchFamily="34" charset="-128"/>
              </a:rPr>
              <a:t>but, date fin,</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g</a:t>
            </a:r>
            <a:r>
              <a:rPr lang="en-GB" altLang="fr-FR" sz="1633" dirty="0" err="1">
                <a:solidFill>
                  <a:srgbClr val="800000"/>
                </a:solidFill>
              </a:rPr>
              <a:t>é</a:t>
            </a:r>
            <a:r>
              <a:rPr lang="en-GB" altLang="fr-FR" sz="1633" dirty="0" err="1">
                <a:solidFill>
                  <a:srgbClr val="800000"/>
                </a:solidFill>
                <a:latin typeface="Arial Unicode MS" pitchFamily="34" charset="-128"/>
              </a:rPr>
              <a:t>olocalisation</a:t>
            </a:r>
            <a:r>
              <a:rPr lang="en-GB" altLang="fr-FR" sz="1633" dirty="0">
                <a:solidFill>
                  <a:srgbClr val="800000"/>
                </a:solidFill>
                <a:latin typeface="Arial Unicode MS" pitchFamily="34" charset="-128"/>
              </a:rPr>
              <a:t> -&gt; </a:t>
            </a:r>
            <a:r>
              <a:rPr lang="en-GB" altLang="fr-FR" sz="1633" dirty="0" err="1">
                <a:solidFill>
                  <a:srgbClr val="800000"/>
                </a:solidFill>
                <a:latin typeface="Arial Unicode MS" pitchFamily="34" charset="-128"/>
              </a:rPr>
              <a:t>lieux</a:t>
            </a:r>
            <a:r>
              <a:rPr lang="en-GB" altLang="fr-FR" sz="1633" dirty="0">
                <a:solidFill>
                  <a:srgbClr val="800000"/>
                </a:solidFill>
                <a:latin typeface="Arial Unicode MS" pitchFamily="34" charset="-128"/>
              </a:rPr>
              <a:t>, zone,</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-versions,</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-droits </a:t>
            </a:r>
            <a:r>
              <a:rPr lang="en-GB" altLang="fr-FR" sz="1633" dirty="0" err="1">
                <a:solidFill>
                  <a:srgbClr val="800000"/>
                </a:solidFill>
                <a:latin typeface="Arial Unicode MS" pitchFamily="34" charset="-128"/>
              </a:rPr>
              <a:t>d</a:t>
            </a:r>
            <a:r>
              <a:rPr lang="en-GB" altLang="fr-FR" sz="1633" dirty="0" err="1">
                <a:solidFill>
                  <a:srgbClr val="800000"/>
                </a:solidFill>
              </a:rPr>
              <a:t>’</a:t>
            </a:r>
            <a:r>
              <a:rPr lang="en-GB" altLang="fr-FR" sz="1633" dirty="0" err="1">
                <a:solidFill>
                  <a:srgbClr val="800000"/>
                </a:solidFill>
                <a:latin typeface="Arial Unicode MS" pitchFamily="34" charset="-128"/>
              </a:rPr>
              <a:t>acc</a:t>
            </a:r>
            <a:r>
              <a:rPr lang="en-GB" altLang="fr-FR" sz="1633" dirty="0" err="1">
                <a:solidFill>
                  <a:srgbClr val="800000"/>
                </a:solidFill>
              </a:rPr>
              <a:t>è</a:t>
            </a:r>
            <a:r>
              <a:rPr lang="en-GB" altLang="fr-FR" sz="1633" dirty="0" err="1">
                <a:solidFill>
                  <a:srgbClr val="800000"/>
                </a:solidFill>
                <a:latin typeface="Arial Unicode MS" pitchFamily="34" charset="-128"/>
              </a:rPr>
              <a:t>s</a:t>
            </a:r>
            <a:r>
              <a:rPr lang="en-GB" altLang="fr-FR" sz="1633" dirty="0">
                <a:solidFill>
                  <a:srgbClr val="800000"/>
                </a:solidFill>
                <a:latin typeface="Arial Unicode MS" pitchFamily="34" charset="-128"/>
              </a:rPr>
              <a:t>,</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Commentaires</a:t>
            </a:r>
            <a:r>
              <a:rPr lang="en-GB" altLang="fr-FR" sz="1633" dirty="0">
                <a:latin typeface="Arial Unicode MS" pitchFamily="34" charset="-128"/>
              </a:rPr>
              <a:t> </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b="1" dirty="0">
                <a:solidFill>
                  <a:srgbClr val="800000"/>
                </a:solidFill>
                <a:latin typeface="Arial Unicode MS" pitchFamily="34" charset="-128"/>
              </a:rPr>
              <a:t>Lien </a:t>
            </a:r>
            <a:r>
              <a:rPr lang="en-GB" altLang="fr-FR" sz="1633" b="1" dirty="0" err="1">
                <a:solidFill>
                  <a:srgbClr val="800000"/>
                </a:solidFill>
                <a:latin typeface="Arial Unicode MS" pitchFamily="34" charset="-128"/>
              </a:rPr>
              <a:t>vers</a:t>
            </a:r>
            <a:r>
              <a:rPr lang="en-GB" altLang="fr-FR" sz="1633" b="1" dirty="0">
                <a:solidFill>
                  <a:srgbClr val="800000"/>
                </a:solidFill>
                <a:latin typeface="Arial Unicode MS" pitchFamily="34" charset="-128"/>
              </a:rPr>
              <a:t> la </a:t>
            </a:r>
            <a:r>
              <a:rPr lang="en-GB" altLang="fr-FR" sz="1633" b="1" dirty="0" err="1">
                <a:solidFill>
                  <a:srgbClr val="800000"/>
                </a:solidFill>
                <a:latin typeface="Arial Unicode MS" pitchFamily="34" charset="-128"/>
              </a:rPr>
              <a:t>données</a:t>
            </a:r>
            <a:endParaRPr lang="en-GB" altLang="fr-FR" sz="1633" b="1" dirty="0">
              <a:latin typeface="Arial Unicode MS" pitchFamily="34" charset="-128"/>
            </a:endParaRPr>
          </a:p>
          <a:p>
            <a:pPr>
              <a:spcBef>
                <a:spcPct val="0"/>
              </a:spcBef>
              <a:buFont typeface="Wingdings" panose="05000000000000000000" pitchFamily="2" charset="2"/>
              <a:buChar char="Ø"/>
            </a:pPr>
            <a:r>
              <a:rPr lang="en-GB" altLang="fr-FR" sz="1633" dirty="0" smtClean="0">
                <a:solidFill>
                  <a:srgbClr val="800000"/>
                </a:solidFill>
                <a:latin typeface="Arial Unicode MS" pitchFamily="34" charset="-128"/>
              </a:rPr>
              <a:t>DONNEES </a:t>
            </a:r>
            <a:r>
              <a:rPr lang="en-GB" altLang="fr-FR" sz="1633" dirty="0">
                <a:solidFill>
                  <a:srgbClr val="800000"/>
                </a:solidFill>
                <a:latin typeface="Arial Unicode MS" pitchFamily="34" charset="-128"/>
              </a:rPr>
              <a:t>D'ARCHIVAGE</a:t>
            </a:r>
            <a:r>
              <a:rPr lang="en-GB" altLang="fr-FR" sz="1633" dirty="0">
                <a:latin typeface="Arial Unicode MS" pitchFamily="34" charset="-128"/>
              </a:rPr>
              <a:t> </a:t>
            </a:r>
          </a:p>
          <a:p>
            <a:pPr>
              <a:spcBef>
                <a:spcPct val="0"/>
              </a:spcBef>
              <a:buFont typeface="Wingdings" panose="05000000000000000000" pitchFamily="2" charset="2"/>
              <a:buChar char="Ø"/>
            </a:pPr>
            <a:r>
              <a:rPr lang="en-GB" altLang="fr-FR" sz="1633" dirty="0">
                <a:solidFill>
                  <a:srgbClr val="800000"/>
                </a:solidFill>
                <a:latin typeface="Arial Unicode MS" pitchFamily="34" charset="-128"/>
              </a:rPr>
              <a:t>&gt; -Nom</a:t>
            </a:r>
          </a:p>
          <a:p>
            <a:pPr>
              <a:spcBef>
                <a:spcPct val="0"/>
              </a:spcBef>
              <a:buFont typeface="Wingdings" panose="05000000000000000000" pitchFamily="2" charset="2"/>
              <a:buChar char="Ø"/>
            </a:pPr>
            <a:r>
              <a:rPr lang="en-GB" altLang="fr-FR" sz="1633" dirty="0">
                <a:solidFill>
                  <a:srgbClr val="800000"/>
                </a:solidFill>
                <a:latin typeface="Arial Unicode MS" pitchFamily="34" charset="-128"/>
              </a:rPr>
              <a:t>&gt; -Type et </a:t>
            </a:r>
            <a:r>
              <a:rPr lang="en-GB" altLang="fr-FR" sz="1633" dirty="0" err="1">
                <a:solidFill>
                  <a:srgbClr val="800000"/>
                </a:solidFill>
                <a:latin typeface="Arial Unicode MS" pitchFamily="34" charset="-128"/>
              </a:rPr>
              <a:t>param</a:t>
            </a:r>
            <a:r>
              <a:rPr lang="en-GB" altLang="fr-FR" sz="1633" dirty="0" err="1">
                <a:solidFill>
                  <a:srgbClr val="800000"/>
                </a:solidFill>
              </a:rPr>
              <a:t>è</a:t>
            </a:r>
            <a:r>
              <a:rPr lang="en-GB" altLang="fr-FR" sz="1633" dirty="0" err="1">
                <a:solidFill>
                  <a:srgbClr val="800000"/>
                </a:solidFill>
                <a:latin typeface="Arial Unicode MS" pitchFamily="34" charset="-128"/>
              </a:rPr>
              <a:t>tres</a:t>
            </a:r>
            <a:r>
              <a:rPr lang="en-GB" altLang="fr-FR" sz="1633" dirty="0">
                <a:solidFill>
                  <a:srgbClr val="800000"/>
                </a:solidFill>
                <a:latin typeface="Arial Unicode MS" pitchFamily="34" charset="-128"/>
              </a:rPr>
              <a:t> (info </a:t>
            </a:r>
            <a:r>
              <a:rPr lang="en-GB" altLang="fr-FR" sz="1633" dirty="0" err="1">
                <a:solidFill>
                  <a:srgbClr val="800000"/>
                </a:solidFill>
                <a:latin typeface="Arial Unicode MS" pitchFamily="34" charset="-128"/>
              </a:rPr>
              <a:t>scientifique</a:t>
            </a:r>
            <a:r>
              <a:rPr lang="en-GB" altLang="fr-FR" sz="1633" dirty="0">
                <a:solidFill>
                  <a:srgbClr val="800000"/>
                </a:solidFill>
                <a:latin typeface="Arial Unicode MS" pitchFamily="34" charset="-128"/>
              </a:rPr>
              <a:t>)</a:t>
            </a:r>
          </a:p>
          <a:p>
            <a:pPr>
              <a:spcBef>
                <a:spcPct val="0"/>
              </a:spcBef>
              <a:buFont typeface="Wingdings" panose="05000000000000000000" pitchFamily="2" charset="2"/>
              <a:buChar char="Ø"/>
            </a:pPr>
            <a:r>
              <a:rPr lang="en-GB" altLang="fr-FR" sz="1633" dirty="0">
                <a:solidFill>
                  <a:srgbClr val="800000"/>
                </a:solidFill>
                <a:latin typeface="Arial Unicode MS" pitchFamily="34" charset="-128"/>
              </a:rPr>
              <a:t>&gt; -Volume total,</a:t>
            </a:r>
            <a:r>
              <a:rPr lang="en-GB" altLang="fr-FR" sz="1633" dirty="0">
                <a:latin typeface="Arial Unicode MS" pitchFamily="34" charset="-128"/>
              </a:rPr>
              <a:t> </a:t>
            </a:r>
          </a:p>
          <a:p>
            <a:pPr>
              <a:spcBef>
                <a:spcPct val="0"/>
              </a:spcBef>
              <a:buFont typeface="Wingdings" panose="05000000000000000000" pitchFamily="2" charset="2"/>
              <a:buChar char="Ø"/>
            </a:pPr>
            <a:r>
              <a:rPr lang="en-GB" altLang="fr-FR" sz="1633" dirty="0">
                <a:solidFill>
                  <a:srgbClr val="800000"/>
                </a:solidFill>
                <a:latin typeface="Arial Unicode MS" pitchFamily="34" charset="-128"/>
              </a:rPr>
              <a:t>&gt; -Volume par an,</a:t>
            </a:r>
          </a:p>
          <a:p>
            <a:pPr>
              <a:spcBef>
                <a:spcPct val="0"/>
              </a:spcBef>
              <a:buFont typeface="Wingdings" panose="05000000000000000000" pitchFamily="2" charset="2"/>
              <a:buChar char="Ø"/>
            </a:pPr>
            <a:r>
              <a:rPr lang="en-GB" altLang="fr-FR" sz="1633" dirty="0">
                <a:solidFill>
                  <a:srgbClr val="800000"/>
                </a:solidFill>
                <a:latin typeface="Arial Unicode MS" pitchFamily="34" charset="-128"/>
              </a:rPr>
              <a:t>&gt; -Temps </a:t>
            </a:r>
            <a:r>
              <a:rPr lang="en-GB" altLang="fr-FR" sz="1633" dirty="0" err="1">
                <a:solidFill>
                  <a:srgbClr val="800000"/>
                </a:solidFill>
                <a:latin typeface="Arial Unicode MS" pitchFamily="34" charset="-128"/>
              </a:rPr>
              <a:t>r</a:t>
            </a:r>
            <a:r>
              <a:rPr lang="en-GB" altLang="fr-FR" sz="1633" dirty="0" err="1">
                <a:solidFill>
                  <a:srgbClr val="800000"/>
                </a:solidFill>
              </a:rPr>
              <a:t>é</a:t>
            </a:r>
            <a:r>
              <a:rPr lang="en-GB" altLang="fr-FR" sz="1633" dirty="0" err="1">
                <a:solidFill>
                  <a:srgbClr val="800000"/>
                </a:solidFill>
                <a:latin typeface="Arial Unicode MS" pitchFamily="34" charset="-128"/>
              </a:rPr>
              <a:t>el</a:t>
            </a:r>
            <a:r>
              <a:rPr lang="en-GB" altLang="fr-FR" sz="1633" dirty="0">
                <a:solidFill>
                  <a:srgbClr val="800000"/>
                </a:solidFill>
                <a:latin typeface="Arial Unicode MS" pitchFamily="34" charset="-128"/>
              </a:rPr>
              <a:t>(</a:t>
            </a:r>
            <a:r>
              <a:rPr lang="en-GB" altLang="fr-FR" sz="1633" dirty="0" err="1">
                <a:solidFill>
                  <a:srgbClr val="800000"/>
                </a:solidFill>
                <a:latin typeface="Arial Unicode MS" pitchFamily="34" charset="-128"/>
              </a:rPr>
              <a:t>Termin</a:t>
            </a:r>
            <a:r>
              <a:rPr lang="en-GB" altLang="fr-FR" sz="1633" dirty="0" err="1">
                <a:solidFill>
                  <a:srgbClr val="800000"/>
                </a:solidFill>
              </a:rPr>
              <a:t>é</a:t>
            </a:r>
            <a:r>
              <a:rPr lang="en-GB" altLang="fr-FR" sz="1633" dirty="0">
                <a:solidFill>
                  <a:srgbClr val="800000"/>
                </a:solidFill>
                <a:latin typeface="Arial Unicode MS" pitchFamily="34" charset="-128"/>
              </a:rPr>
              <a:t> </a:t>
            </a:r>
            <a:r>
              <a:rPr lang="en-GB" altLang="fr-FR" sz="1633" dirty="0" err="1">
                <a:solidFill>
                  <a:srgbClr val="800000"/>
                </a:solidFill>
                <a:latin typeface="Arial Unicode MS" pitchFamily="34" charset="-128"/>
              </a:rPr>
              <a:t>ou</a:t>
            </a:r>
            <a:r>
              <a:rPr lang="en-GB" altLang="fr-FR" sz="1633" dirty="0">
                <a:solidFill>
                  <a:srgbClr val="800000"/>
                </a:solidFill>
                <a:latin typeface="Arial Unicode MS" pitchFamily="34" charset="-128"/>
              </a:rPr>
              <a:t> pas) / </a:t>
            </a:r>
            <a:r>
              <a:rPr lang="en-GB" altLang="fr-FR" sz="1633" dirty="0" err="1">
                <a:solidFill>
                  <a:srgbClr val="800000"/>
                </a:solidFill>
                <a:latin typeface="Arial Unicode MS" pitchFamily="34" charset="-128"/>
              </a:rPr>
              <a:t>Campagne</a:t>
            </a:r>
            <a:r>
              <a:rPr lang="en-GB" altLang="fr-FR" sz="1633" dirty="0">
                <a:solidFill>
                  <a:srgbClr val="800000"/>
                </a:solidFill>
                <a:latin typeface="Arial Unicode MS" pitchFamily="34" charset="-128"/>
              </a:rPr>
              <a:t> (sur </a:t>
            </a:r>
            <a:r>
              <a:rPr lang="en-GB" altLang="fr-FR" sz="1633" dirty="0" err="1">
                <a:solidFill>
                  <a:srgbClr val="800000"/>
                </a:solidFill>
                <a:latin typeface="Arial Unicode MS" pitchFamily="34" charset="-128"/>
              </a:rPr>
              <a:t>projet</a:t>
            </a:r>
            <a:r>
              <a:rPr lang="en-GB" altLang="fr-FR" sz="1633" dirty="0">
                <a:solidFill>
                  <a:srgbClr val="800000"/>
                </a:solidFill>
                <a:latin typeface="Arial Unicode MS" pitchFamily="34" charset="-128"/>
              </a:rPr>
              <a:t> </a:t>
            </a:r>
            <a:r>
              <a:rPr lang="en-GB" altLang="fr-FR" sz="1633" dirty="0" err="1">
                <a:solidFill>
                  <a:srgbClr val="800000"/>
                </a:solidFill>
                <a:latin typeface="Arial Unicode MS" pitchFamily="34" charset="-128"/>
              </a:rPr>
              <a:t>ou</a:t>
            </a:r>
            <a:r>
              <a:rPr lang="en-GB" altLang="fr-FR" sz="1633" dirty="0">
                <a:solidFill>
                  <a:srgbClr val="800000"/>
                </a:solidFill>
                <a:latin typeface="Arial Unicode MS" pitchFamily="34" charset="-128"/>
              </a:rPr>
              <a:t> pas)</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-Formats -&gt; </a:t>
            </a:r>
            <a:r>
              <a:rPr lang="en-GB" altLang="fr-FR" sz="1633" dirty="0" err="1">
                <a:solidFill>
                  <a:srgbClr val="800000"/>
                </a:solidFill>
                <a:latin typeface="Arial Unicode MS" pitchFamily="34" charset="-128"/>
              </a:rPr>
              <a:t>Fichier</a:t>
            </a:r>
            <a:r>
              <a:rPr lang="en-GB" altLang="fr-FR" sz="1633" dirty="0">
                <a:solidFill>
                  <a:srgbClr val="800000"/>
                </a:solidFill>
                <a:latin typeface="Arial Unicode MS" pitchFamily="34" charset="-128"/>
              </a:rPr>
              <a:t>/SGBD/</a:t>
            </a:r>
            <a:r>
              <a:rPr lang="en-GB" altLang="fr-FR" sz="1633" dirty="0" err="1">
                <a:solidFill>
                  <a:srgbClr val="800000"/>
                </a:solidFill>
                <a:latin typeface="Arial Unicode MS" pitchFamily="34" charset="-128"/>
              </a:rPr>
              <a:t>mixte</a:t>
            </a:r>
            <a:r>
              <a:rPr lang="en-GB" altLang="fr-FR" sz="1633" dirty="0">
                <a:solidFill>
                  <a:srgbClr val="800000"/>
                </a:solidFill>
                <a:latin typeface="Arial Unicode MS" pitchFamily="34" charset="-128"/>
              </a:rPr>
              <a:t> et </a:t>
            </a:r>
            <a:r>
              <a:rPr lang="en-GB" altLang="fr-FR" sz="1633" dirty="0" err="1">
                <a:solidFill>
                  <a:srgbClr val="800000"/>
                </a:solidFill>
                <a:latin typeface="Arial Unicode MS" pitchFamily="34" charset="-128"/>
              </a:rPr>
              <a:t>logiciels</a:t>
            </a:r>
            <a:r>
              <a:rPr lang="en-GB" altLang="fr-FR" sz="1633" dirty="0">
                <a:solidFill>
                  <a:srgbClr val="800000"/>
                </a:solidFill>
                <a:latin typeface="Arial Unicode MS" pitchFamily="34" charset="-128"/>
              </a:rPr>
              <a:t> et </a:t>
            </a:r>
            <a:r>
              <a:rPr lang="en-GB" altLang="fr-FR" sz="1633" dirty="0" err="1">
                <a:solidFill>
                  <a:srgbClr val="800000"/>
                </a:solidFill>
                <a:latin typeface="Arial Unicode MS" pitchFamily="34" charset="-128"/>
              </a:rPr>
              <a:t>mat</a:t>
            </a:r>
            <a:r>
              <a:rPr lang="en-GB" altLang="fr-FR" sz="1633" dirty="0" err="1">
                <a:solidFill>
                  <a:srgbClr val="800000"/>
                </a:solidFill>
              </a:rPr>
              <a:t>é</a:t>
            </a:r>
            <a:r>
              <a:rPr lang="en-GB" altLang="fr-FR" sz="1633" dirty="0" err="1">
                <a:solidFill>
                  <a:srgbClr val="800000"/>
                </a:solidFill>
                <a:latin typeface="Arial Unicode MS" pitchFamily="34" charset="-128"/>
              </a:rPr>
              <a:t>riels</a:t>
            </a:r>
            <a:r>
              <a:rPr lang="en-GB" altLang="fr-FR" sz="1633" dirty="0">
                <a:solidFill>
                  <a:srgbClr val="800000"/>
                </a:solidFill>
                <a:latin typeface="Arial Unicode MS" pitchFamily="34" charset="-128"/>
              </a:rPr>
              <a:t> </a:t>
            </a:r>
            <a:r>
              <a:rPr lang="en-GB" altLang="fr-FR" sz="1633" dirty="0" err="1">
                <a:solidFill>
                  <a:srgbClr val="800000"/>
                </a:solidFill>
                <a:latin typeface="Arial Unicode MS" pitchFamily="34" charset="-128"/>
              </a:rPr>
              <a:t>associ</a:t>
            </a:r>
            <a:r>
              <a:rPr lang="en-GB" altLang="fr-FR" sz="1633" dirty="0" err="1">
                <a:solidFill>
                  <a:srgbClr val="800000"/>
                </a:solidFill>
              </a:rPr>
              <a:t>é</a:t>
            </a:r>
            <a:r>
              <a:rPr lang="en-GB" altLang="fr-FR" sz="1633" dirty="0" err="1">
                <a:solidFill>
                  <a:srgbClr val="800000"/>
                </a:solidFill>
                <a:latin typeface="Arial Unicode MS" pitchFamily="34" charset="-128"/>
              </a:rPr>
              <a:t>s</a:t>
            </a:r>
            <a:endParaRPr lang="en-GB" altLang="fr-FR" sz="1633" dirty="0">
              <a:solidFill>
                <a:srgbClr val="800000"/>
              </a:solidFill>
              <a:latin typeface="Arial Unicode MS" pitchFamily="34" charset="-128"/>
            </a:endParaRP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Niveaux</a:t>
            </a:r>
            <a:r>
              <a:rPr lang="en-GB" altLang="fr-FR" sz="1633" dirty="0">
                <a:solidFill>
                  <a:srgbClr val="800000"/>
                </a:solidFill>
                <a:latin typeface="Arial Unicode MS" pitchFamily="34" charset="-128"/>
              </a:rPr>
              <a:t> de </a:t>
            </a:r>
            <a:r>
              <a:rPr lang="en-GB" altLang="fr-FR" sz="1633" dirty="0" err="1">
                <a:solidFill>
                  <a:srgbClr val="800000"/>
                </a:solidFill>
                <a:latin typeface="Arial Unicode MS" pitchFamily="34" charset="-128"/>
              </a:rPr>
              <a:t>donn</a:t>
            </a:r>
            <a:r>
              <a:rPr lang="en-GB" altLang="fr-FR" sz="1633" dirty="0" err="1">
                <a:solidFill>
                  <a:srgbClr val="800000"/>
                </a:solidFill>
              </a:rPr>
              <a:t>é</a:t>
            </a:r>
            <a:r>
              <a:rPr lang="en-GB" altLang="fr-FR" sz="1633" dirty="0" err="1">
                <a:solidFill>
                  <a:srgbClr val="800000"/>
                </a:solidFill>
                <a:latin typeface="Arial Unicode MS" pitchFamily="34" charset="-128"/>
              </a:rPr>
              <a:t>es</a:t>
            </a:r>
            <a:r>
              <a:rPr lang="en-GB" altLang="fr-FR" sz="1633" dirty="0">
                <a:solidFill>
                  <a:srgbClr val="800000"/>
                </a:solidFill>
                <a:latin typeface="Arial Unicode MS" pitchFamily="34" charset="-128"/>
              </a:rPr>
              <a:t>,</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M</a:t>
            </a:r>
            <a:r>
              <a:rPr lang="en-GB" altLang="fr-FR" sz="1633" dirty="0" err="1">
                <a:solidFill>
                  <a:srgbClr val="800000"/>
                </a:solidFill>
              </a:rPr>
              <a:t>é</a:t>
            </a:r>
            <a:r>
              <a:rPr lang="en-GB" altLang="fr-FR" sz="1633" dirty="0" err="1">
                <a:solidFill>
                  <a:srgbClr val="800000"/>
                </a:solidFill>
                <a:latin typeface="Arial Unicode MS" pitchFamily="34" charset="-128"/>
              </a:rPr>
              <a:t>thode</a:t>
            </a:r>
            <a:r>
              <a:rPr lang="en-GB" altLang="fr-FR" sz="1633" dirty="0">
                <a:solidFill>
                  <a:srgbClr val="800000"/>
                </a:solidFill>
                <a:latin typeface="Arial Unicode MS" pitchFamily="34" charset="-128"/>
              </a:rPr>
              <a:t> de transformation </a:t>
            </a:r>
            <a:r>
              <a:rPr lang="en-GB" altLang="fr-FR" sz="1633" dirty="0" err="1">
                <a:solidFill>
                  <a:srgbClr val="800000"/>
                </a:solidFill>
                <a:latin typeface="Arial Unicode MS" pitchFamily="34" charset="-128"/>
              </a:rPr>
              <a:t>depuis</a:t>
            </a:r>
            <a:r>
              <a:rPr lang="en-GB" altLang="fr-FR" sz="1633" dirty="0">
                <a:solidFill>
                  <a:srgbClr val="800000"/>
                </a:solidFill>
                <a:latin typeface="Arial Unicode MS" pitchFamily="34" charset="-128"/>
              </a:rPr>
              <a:t> le </a:t>
            </a:r>
            <a:r>
              <a:rPr lang="en-GB" altLang="fr-FR" sz="1633" dirty="0" err="1">
                <a:solidFill>
                  <a:srgbClr val="800000"/>
                </a:solidFill>
                <a:latin typeface="Arial Unicode MS" pitchFamily="34" charset="-128"/>
              </a:rPr>
              <a:t>niveau</a:t>
            </a:r>
            <a:r>
              <a:rPr lang="en-GB" altLang="fr-FR" sz="1633" dirty="0">
                <a:solidFill>
                  <a:srgbClr val="800000"/>
                </a:solidFill>
                <a:latin typeface="Arial Unicode MS" pitchFamily="34" charset="-128"/>
              </a:rPr>
              <a:t> </a:t>
            </a:r>
            <a:r>
              <a:rPr lang="en-GB" altLang="fr-FR" sz="1633" dirty="0" err="1">
                <a:solidFill>
                  <a:srgbClr val="800000"/>
                </a:solidFill>
                <a:latin typeface="Arial Unicode MS" pitchFamily="34" charset="-128"/>
              </a:rPr>
              <a:t>pr</a:t>
            </a:r>
            <a:r>
              <a:rPr lang="en-GB" altLang="fr-FR" sz="1633" dirty="0" err="1">
                <a:solidFill>
                  <a:srgbClr val="800000"/>
                </a:solidFill>
              </a:rPr>
              <a:t>é</a:t>
            </a:r>
            <a:r>
              <a:rPr lang="en-GB" altLang="fr-FR" sz="1633" dirty="0" err="1">
                <a:solidFill>
                  <a:srgbClr val="800000"/>
                </a:solidFill>
                <a:latin typeface="Arial Unicode MS" pitchFamily="34" charset="-128"/>
              </a:rPr>
              <a:t>c</a:t>
            </a:r>
            <a:r>
              <a:rPr lang="en-GB" altLang="fr-FR" sz="1633" dirty="0" err="1">
                <a:solidFill>
                  <a:srgbClr val="800000"/>
                </a:solidFill>
              </a:rPr>
              <a:t>é</a:t>
            </a:r>
            <a:r>
              <a:rPr lang="en-GB" altLang="fr-FR" sz="1633" dirty="0" err="1">
                <a:solidFill>
                  <a:srgbClr val="800000"/>
                </a:solidFill>
                <a:latin typeface="Arial Unicode MS" pitchFamily="34" charset="-128"/>
              </a:rPr>
              <a:t>dent</a:t>
            </a:r>
            <a:r>
              <a:rPr lang="en-GB" altLang="fr-FR" sz="1633" dirty="0">
                <a:solidFill>
                  <a:srgbClr val="800000"/>
                </a:solidFill>
                <a:latin typeface="Arial Unicode MS" pitchFamily="34" charset="-128"/>
              </a:rPr>
              <a:t>,</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Commentaires</a:t>
            </a:r>
            <a:endParaRPr lang="en-GB" altLang="fr-FR" sz="1633" dirty="0">
              <a:solidFill>
                <a:srgbClr val="800000"/>
              </a:solidFill>
              <a:latin typeface="Arial Unicode MS" pitchFamily="34" charset="-128"/>
            </a:endParaRP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smtClean="0">
                <a:solidFill>
                  <a:srgbClr val="800000"/>
                </a:solidFill>
                <a:latin typeface="Arial Unicode MS" pitchFamily="34" charset="-128"/>
              </a:rPr>
              <a:t>DONNEES </a:t>
            </a:r>
            <a:r>
              <a:rPr lang="en-GB" altLang="fr-FR" sz="1633" dirty="0">
                <a:solidFill>
                  <a:srgbClr val="800000"/>
                </a:solidFill>
                <a:latin typeface="Arial Unicode MS" pitchFamily="34" charset="-128"/>
              </a:rPr>
              <a:t>ACQUISITION INSTRUMENTALE</a:t>
            </a:r>
            <a:endParaRPr lang="en-GB" altLang="fr-FR" sz="1633" dirty="0">
              <a:latin typeface="Arial Unicode MS" pitchFamily="34" charset="-128"/>
            </a:endParaRPr>
          </a:p>
          <a:p>
            <a:pPr>
              <a:spcBef>
                <a:spcPct val="0"/>
              </a:spcBef>
              <a:buFont typeface="Wingdings" panose="05000000000000000000" pitchFamily="2" charset="2"/>
              <a:buChar char="Ø"/>
            </a:pP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Donn</a:t>
            </a:r>
            <a:r>
              <a:rPr lang="en-GB" altLang="fr-FR" sz="1633" dirty="0" err="1">
                <a:solidFill>
                  <a:srgbClr val="800000"/>
                </a:solidFill>
              </a:rPr>
              <a:t>é</a:t>
            </a:r>
            <a:r>
              <a:rPr lang="en-GB" altLang="fr-FR" sz="1633" dirty="0" err="1">
                <a:solidFill>
                  <a:srgbClr val="800000"/>
                </a:solidFill>
                <a:latin typeface="Arial Unicode MS" pitchFamily="34" charset="-128"/>
              </a:rPr>
              <a:t>es</a:t>
            </a:r>
            <a:r>
              <a:rPr lang="en-GB" altLang="fr-FR" sz="1633" dirty="0">
                <a:solidFill>
                  <a:srgbClr val="800000"/>
                </a:solidFill>
                <a:latin typeface="Arial Unicode MS" pitchFamily="34" charset="-128"/>
              </a:rPr>
              <a:t> 'in situ'/</a:t>
            </a:r>
            <a:r>
              <a:rPr lang="en-GB" altLang="fr-FR" sz="1633" dirty="0" err="1">
                <a:solidFill>
                  <a:srgbClr val="800000"/>
                </a:solidFill>
                <a:latin typeface="Arial Unicode MS" pitchFamily="34" charset="-128"/>
              </a:rPr>
              <a:t>T</a:t>
            </a:r>
            <a:r>
              <a:rPr lang="en-GB" altLang="fr-FR" sz="1633" dirty="0" err="1">
                <a:solidFill>
                  <a:srgbClr val="800000"/>
                </a:solidFill>
              </a:rPr>
              <a:t>é</a:t>
            </a:r>
            <a:r>
              <a:rPr lang="en-GB" altLang="fr-FR" sz="1633" dirty="0" err="1">
                <a:solidFill>
                  <a:srgbClr val="800000"/>
                </a:solidFill>
                <a:latin typeface="Arial Unicode MS" pitchFamily="34" charset="-128"/>
              </a:rPr>
              <a:t>l</a:t>
            </a:r>
            <a:r>
              <a:rPr lang="en-GB" altLang="fr-FR" sz="1633" dirty="0" err="1">
                <a:solidFill>
                  <a:srgbClr val="800000"/>
                </a:solidFill>
              </a:rPr>
              <a:t>é</a:t>
            </a:r>
            <a:r>
              <a:rPr lang="en-GB" altLang="fr-FR" sz="1633" dirty="0" err="1">
                <a:solidFill>
                  <a:srgbClr val="800000"/>
                </a:solidFill>
                <a:latin typeface="Arial Unicode MS" pitchFamily="34" charset="-128"/>
              </a:rPr>
              <a:t>d</a:t>
            </a:r>
            <a:r>
              <a:rPr lang="en-GB" altLang="fr-FR" sz="1633" dirty="0" err="1">
                <a:solidFill>
                  <a:srgbClr val="800000"/>
                </a:solidFill>
              </a:rPr>
              <a:t>é</a:t>
            </a:r>
            <a:r>
              <a:rPr lang="en-GB" altLang="fr-FR" sz="1633" dirty="0" err="1">
                <a:solidFill>
                  <a:srgbClr val="800000"/>
                </a:solidFill>
                <a:latin typeface="Arial Unicode MS" pitchFamily="34" charset="-128"/>
              </a:rPr>
              <a:t>tection</a:t>
            </a:r>
            <a:endParaRPr lang="en-GB" altLang="fr-FR" sz="1633" dirty="0">
              <a:solidFill>
                <a:srgbClr val="800000"/>
              </a:solidFill>
              <a:latin typeface="Arial Unicode MS" pitchFamily="34" charset="-128"/>
            </a:endParaRP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liste</a:t>
            </a:r>
            <a:r>
              <a:rPr lang="en-GB" altLang="fr-FR" sz="1633" dirty="0">
                <a:solidFill>
                  <a:srgbClr val="800000"/>
                </a:solidFill>
                <a:latin typeface="Arial Unicode MS" pitchFamily="34" charset="-128"/>
              </a:rPr>
              <a:t> </a:t>
            </a:r>
            <a:r>
              <a:rPr lang="en-GB" altLang="fr-FR" sz="1633" dirty="0" err="1">
                <a:solidFill>
                  <a:srgbClr val="800000"/>
                </a:solidFill>
                <a:latin typeface="Arial Unicode MS" pitchFamily="34" charset="-128"/>
              </a:rPr>
              <a:t>d'instruments</a:t>
            </a:r>
            <a:endParaRPr lang="en-GB" altLang="fr-FR" sz="1633" dirty="0">
              <a:solidFill>
                <a:srgbClr val="800000"/>
              </a:solidFill>
              <a:latin typeface="Arial Unicode MS" pitchFamily="34" charset="-128"/>
            </a:endParaRP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liste</a:t>
            </a:r>
            <a:r>
              <a:rPr lang="en-GB" altLang="fr-FR" sz="1633" dirty="0">
                <a:solidFill>
                  <a:srgbClr val="800000"/>
                </a:solidFill>
                <a:latin typeface="Arial Unicode MS" pitchFamily="34" charset="-128"/>
              </a:rPr>
              <a:t> de </a:t>
            </a:r>
            <a:r>
              <a:rPr lang="en-GB" altLang="fr-FR" sz="1633" dirty="0" err="1">
                <a:solidFill>
                  <a:srgbClr val="800000"/>
                </a:solidFill>
                <a:latin typeface="Arial Unicode MS" pitchFamily="34" charset="-128"/>
              </a:rPr>
              <a:t>logiciels</a:t>
            </a:r>
            <a:r>
              <a:rPr lang="en-GB" altLang="fr-FR" sz="1633" dirty="0">
                <a:solidFill>
                  <a:srgbClr val="800000"/>
                </a:solidFill>
                <a:latin typeface="Arial Unicode MS" pitchFamily="34" charset="-128"/>
              </a:rPr>
              <a:t> utilis</a:t>
            </a:r>
            <a:r>
              <a:rPr lang="en-GB" altLang="fr-FR" sz="1633" dirty="0">
                <a:solidFill>
                  <a:srgbClr val="800000"/>
                </a:solidFill>
              </a:rPr>
              <a:t>e</a:t>
            </a:r>
            <a:r>
              <a:rPr lang="en-GB" altLang="fr-FR" sz="1633" dirty="0">
                <a:solidFill>
                  <a:srgbClr val="800000"/>
                </a:solidFill>
                <a:latin typeface="Arial Unicode MS" pitchFamily="34" charset="-128"/>
              </a:rPr>
              <a:t>s</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liste</a:t>
            </a:r>
            <a:r>
              <a:rPr lang="en-GB" altLang="fr-FR" sz="1633" dirty="0">
                <a:solidFill>
                  <a:srgbClr val="800000"/>
                </a:solidFill>
                <a:latin typeface="Arial Unicode MS" pitchFamily="34" charset="-128"/>
              </a:rPr>
              <a:t> </a:t>
            </a:r>
            <a:r>
              <a:rPr lang="en-GB" altLang="fr-FR" sz="1633" dirty="0" err="1">
                <a:solidFill>
                  <a:srgbClr val="800000"/>
                </a:solidFill>
                <a:latin typeface="Arial Unicode MS" pitchFamily="34" charset="-128"/>
              </a:rPr>
              <a:t>d'algorithmes</a:t>
            </a:r>
            <a:r>
              <a:rPr lang="en-GB" altLang="fr-FR" sz="1633" dirty="0">
                <a:solidFill>
                  <a:srgbClr val="800000"/>
                </a:solidFill>
                <a:latin typeface="Arial Unicode MS" pitchFamily="34" charset="-128"/>
              </a:rPr>
              <a:t> utilis</a:t>
            </a:r>
            <a:r>
              <a:rPr lang="en-GB" altLang="fr-FR" sz="1633" dirty="0">
                <a:solidFill>
                  <a:srgbClr val="800000"/>
                </a:solidFill>
              </a:rPr>
              <a:t>e</a:t>
            </a:r>
            <a:r>
              <a:rPr lang="en-GB" altLang="fr-FR" sz="1633" dirty="0">
                <a:solidFill>
                  <a:srgbClr val="800000"/>
                </a:solidFill>
                <a:latin typeface="Arial Unicode MS" pitchFamily="34" charset="-128"/>
              </a:rPr>
              <a:t>s</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Fournisseurs</a:t>
            </a:r>
            <a:r>
              <a:rPr lang="en-GB" altLang="fr-FR" sz="1633" dirty="0">
                <a:solidFill>
                  <a:srgbClr val="800000"/>
                </a:solidFill>
                <a:latin typeface="Arial Unicode MS" pitchFamily="34" charset="-128"/>
              </a:rPr>
              <a:t> de </a:t>
            </a:r>
            <a:r>
              <a:rPr lang="en-GB" altLang="fr-FR" sz="1633" dirty="0" err="1">
                <a:solidFill>
                  <a:srgbClr val="800000"/>
                </a:solidFill>
                <a:latin typeface="Arial Unicode MS" pitchFamily="34" charset="-128"/>
              </a:rPr>
              <a:t>donn</a:t>
            </a:r>
            <a:r>
              <a:rPr lang="en-GB" altLang="fr-FR" sz="1633" dirty="0" err="1">
                <a:solidFill>
                  <a:srgbClr val="800000"/>
                </a:solidFill>
              </a:rPr>
              <a:t>é</a:t>
            </a:r>
            <a:r>
              <a:rPr lang="en-GB" altLang="fr-FR" sz="1633" dirty="0" err="1">
                <a:solidFill>
                  <a:srgbClr val="800000"/>
                </a:solidFill>
                <a:latin typeface="Arial Unicode MS" pitchFamily="34" charset="-128"/>
              </a:rPr>
              <a:t>es</a:t>
            </a:r>
            <a:endParaRPr lang="en-GB" altLang="fr-FR" sz="1633" dirty="0">
              <a:solidFill>
                <a:srgbClr val="800000"/>
              </a:solidFill>
              <a:latin typeface="Arial Unicode MS" pitchFamily="34" charset="-128"/>
            </a:endParaRP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-Acquisition, </a:t>
            </a:r>
            <a:r>
              <a:rPr lang="en-GB" altLang="fr-FR" sz="1633" dirty="0" err="1">
                <a:solidFill>
                  <a:srgbClr val="800000"/>
                </a:solidFill>
                <a:latin typeface="Arial Unicode MS" pitchFamily="34" charset="-128"/>
              </a:rPr>
              <a:t>donn</a:t>
            </a:r>
            <a:r>
              <a:rPr lang="en-GB" altLang="fr-FR" sz="1633" dirty="0" err="1">
                <a:solidFill>
                  <a:srgbClr val="800000"/>
                </a:solidFill>
              </a:rPr>
              <a:t>é</a:t>
            </a:r>
            <a:r>
              <a:rPr lang="en-GB" altLang="fr-FR" sz="1633" dirty="0" err="1">
                <a:solidFill>
                  <a:srgbClr val="800000"/>
                </a:solidFill>
                <a:latin typeface="Arial Unicode MS" pitchFamily="34" charset="-128"/>
              </a:rPr>
              <a:t>es</a:t>
            </a:r>
            <a:r>
              <a:rPr lang="en-GB" altLang="fr-FR" sz="1633" dirty="0">
                <a:solidFill>
                  <a:srgbClr val="800000"/>
                </a:solidFill>
                <a:latin typeface="Arial Unicode MS" pitchFamily="34" charset="-128"/>
              </a:rPr>
              <a:t> de calibration,</a:t>
            </a:r>
          </a:p>
          <a:p>
            <a:pPr>
              <a:spcBef>
                <a:spcPct val="0"/>
              </a:spcBef>
              <a:buFont typeface="Wingdings" panose="05000000000000000000" pitchFamily="2" charset="2"/>
              <a:buChar char="Ø"/>
            </a:pPr>
            <a:r>
              <a:rPr lang="en-GB" altLang="fr-FR" sz="1633" dirty="0">
                <a:latin typeface="Arial Unicode MS" pitchFamily="34" charset="-128"/>
              </a:rPr>
              <a:t> </a:t>
            </a:r>
            <a:r>
              <a:rPr lang="en-GB" altLang="fr-FR" sz="1633" dirty="0">
                <a:solidFill>
                  <a:srgbClr val="800000"/>
                </a:solidFill>
                <a:latin typeface="Arial Unicode MS" pitchFamily="34" charset="-128"/>
              </a:rPr>
              <a:t>&gt; -</a:t>
            </a:r>
            <a:r>
              <a:rPr lang="en-GB" altLang="fr-FR" sz="1633" dirty="0" err="1">
                <a:solidFill>
                  <a:srgbClr val="800000"/>
                </a:solidFill>
                <a:latin typeface="Arial Unicode MS" pitchFamily="34" charset="-128"/>
              </a:rPr>
              <a:t>Commentaires</a:t>
            </a:r>
            <a:r>
              <a:rPr lang="en-GB" altLang="fr-FR" sz="1633" dirty="0"/>
              <a:t> </a:t>
            </a:r>
          </a:p>
        </p:txBody>
      </p:sp>
      <p:sp>
        <p:nvSpPr>
          <p:cNvPr id="80900" name="ZoneTexte 6"/>
          <p:cNvSpPr txBox="1">
            <a:spLocks noChangeArrowheads="1"/>
          </p:cNvSpPr>
          <p:nvPr/>
        </p:nvSpPr>
        <p:spPr bwMode="auto">
          <a:xfrm>
            <a:off x="7120801" y="3059195"/>
            <a:ext cx="1762560" cy="133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fr-FR" altLang="fr-FR" sz="2903" dirty="0"/>
              <a:t>Au format XML ou JSON</a:t>
            </a:r>
          </a:p>
        </p:txBody>
      </p:sp>
      <p:sp>
        <p:nvSpPr>
          <p:cNvPr id="5" name="ZoneTexte 6"/>
          <p:cNvSpPr txBox="1">
            <a:spLocks noChangeArrowheads="1"/>
          </p:cNvSpPr>
          <p:nvPr/>
        </p:nvSpPr>
        <p:spPr bwMode="auto">
          <a:xfrm>
            <a:off x="6228172" y="4681785"/>
            <a:ext cx="2915828" cy="175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a:lnSpc>
                <a:spcPct val="93000"/>
              </a:lnSpc>
              <a:buClr>
                <a:srgbClr val="000000"/>
              </a:buClr>
              <a:buSzPct val="100000"/>
              <a:buFont typeface="Times New Roman" panose="02020603050405020304" pitchFamily="18" charset="0"/>
              <a:buNone/>
            </a:pPr>
            <a:r>
              <a:rPr lang="fr-FR" altLang="fr-FR" sz="2903" dirty="0" smtClean="0"/>
              <a:t>+ Facility</a:t>
            </a:r>
          </a:p>
          <a:p>
            <a:pPr eaLnBrk="1">
              <a:lnSpc>
                <a:spcPct val="93000"/>
              </a:lnSpc>
              <a:buClr>
                <a:srgbClr val="000000"/>
              </a:buClr>
              <a:buSzPct val="100000"/>
              <a:buFont typeface="Times New Roman" panose="02020603050405020304" pitchFamily="18" charset="0"/>
              <a:buNone/>
            </a:pPr>
            <a:r>
              <a:rPr lang="fr-FR" altLang="fr-FR" sz="2903" dirty="0" smtClean="0"/>
              <a:t>+ Equipements</a:t>
            </a:r>
          </a:p>
          <a:p>
            <a:pPr eaLnBrk="1">
              <a:lnSpc>
                <a:spcPct val="93000"/>
              </a:lnSpc>
              <a:buClr>
                <a:srgbClr val="000000"/>
              </a:buClr>
              <a:buSzPct val="100000"/>
              <a:buFont typeface="Times New Roman" panose="02020603050405020304" pitchFamily="18" charset="0"/>
              <a:buNone/>
            </a:pPr>
            <a:r>
              <a:rPr lang="fr-FR" altLang="fr-FR" sz="2903" dirty="0" smtClean="0"/>
              <a:t>+ Organisations</a:t>
            </a:r>
          </a:p>
          <a:p>
            <a:pPr eaLnBrk="1">
              <a:lnSpc>
                <a:spcPct val="93000"/>
              </a:lnSpc>
              <a:buClr>
                <a:srgbClr val="000000"/>
              </a:buClr>
              <a:buSzPct val="100000"/>
              <a:buFont typeface="Times New Roman" panose="02020603050405020304" pitchFamily="18" charset="0"/>
              <a:buNone/>
            </a:pPr>
            <a:r>
              <a:rPr lang="fr-FR" altLang="fr-FR" sz="2903" dirty="0" smtClean="0"/>
              <a:t>+ </a:t>
            </a:r>
            <a:r>
              <a:rPr lang="fr-FR" altLang="fr-FR" sz="2903" dirty="0" err="1" smtClean="0"/>
              <a:t>Persons</a:t>
            </a:r>
            <a:r>
              <a:rPr lang="fr-FR" altLang="fr-FR" sz="2903" dirty="0" smtClean="0"/>
              <a:t> …</a:t>
            </a:r>
            <a:endParaRPr lang="fr-FR" altLang="fr-FR" sz="2903" dirty="0"/>
          </a:p>
        </p:txBody>
      </p:sp>
    </p:spTree>
    <p:extLst>
      <p:ext uri="{BB962C8B-B14F-4D97-AF65-F5344CB8AC3E}">
        <p14:creationId xmlns:p14="http://schemas.microsoft.com/office/powerpoint/2010/main" val="1014401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2">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Interopérabilité et standards </a:t>
            </a:r>
            <a:r>
              <a:rPr lang="fr-FR" sz="3200" dirty="0">
                <a:latin typeface="Arial" panose="020B0604020202020204" pitchFamily="34" charset="0"/>
                <a:cs typeface="Arial" panose="020B0604020202020204" pitchFamily="34" charset="0"/>
              </a:rPr>
              <a:t>- Web </a:t>
            </a:r>
            <a:r>
              <a:rPr lang="fr-FR" sz="3200" dirty="0" smtClean="0">
                <a:latin typeface="Arial" panose="020B0604020202020204" pitchFamily="34" charset="0"/>
                <a:cs typeface="Arial" panose="020B0604020202020204" pitchFamily="34" charset="0"/>
              </a:rPr>
              <a:t>services</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628650" y="1245705"/>
            <a:ext cx="7886700" cy="4931258"/>
          </a:xfrm>
        </p:spPr>
        <p:txBody>
          <a:bodyPr>
            <a:normAutofit/>
          </a:bodyPr>
          <a:lstStyle/>
          <a:p>
            <a:pPr>
              <a:buFont typeface="Wingdings" panose="05000000000000000000" pitchFamily="2" charset="2"/>
              <a:buChar char="Ø"/>
            </a:pPr>
            <a:r>
              <a:rPr lang="fr-FR" dirty="0" smtClean="0">
                <a:latin typeface="Arial" panose="020B0604020202020204" pitchFamily="34" charset="0"/>
                <a:cs typeface="Arial" panose="020B0604020202020204" pitchFamily="34" charset="0"/>
              </a:rPr>
              <a:t>Protocoles d’interfaces informatique :</a:t>
            </a:r>
            <a:endParaRPr lang="fr-FR" dirty="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Les </a:t>
            </a:r>
            <a:r>
              <a:rPr lang="fr-FR" dirty="0">
                <a:latin typeface="Arial" panose="020B0604020202020204" pitchFamily="34" charset="0"/>
                <a:cs typeface="Arial" panose="020B0604020202020204" pitchFamily="34" charset="0"/>
              </a:rPr>
              <a:t>services web de type </a:t>
            </a:r>
            <a:r>
              <a:rPr lang="fr-FR" i="1" dirty="0" err="1">
                <a:latin typeface="Arial" panose="020B0604020202020204" pitchFamily="34" charset="0"/>
                <a:cs typeface="Arial" panose="020B0604020202020204" pitchFamily="34" charset="0"/>
                <a:hlinkClick r:id="rId2" tooltip="Representational state transfer"/>
              </a:rPr>
              <a:t>representational</a:t>
            </a:r>
            <a:r>
              <a:rPr lang="fr-FR" i="1" dirty="0">
                <a:latin typeface="Arial" panose="020B0604020202020204" pitchFamily="34" charset="0"/>
                <a:cs typeface="Arial" panose="020B0604020202020204" pitchFamily="34" charset="0"/>
                <a:hlinkClick r:id="rId2" tooltip="Representational state transfer"/>
              </a:rPr>
              <a:t> state </a:t>
            </a:r>
            <a:r>
              <a:rPr lang="fr-FR" i="1" dirty="0" err="1">
                <a:latin typeface="Arial" panose="020B0604020202020204" pitchFamily="34" charset="0"/>
                <a:cs typeface="Arial" panose="020B0604020202020204" pitchFamily="34" charset="0"/>
                <a:hlinkClick r:id="rId2" tooltip="Representational state transfer"/>
              </a:rPr>
              <a:t>transfer</a:t>
            </a:r>
            <a:r>
              <a:rPr lang="fr-FR" dirty="0">
                <a:latin typeface="Arial" panose="020B0604020202020204" pitchFamily="34" charset="0"/>
                <a:cs typeface="Arial" panose="020B0604020202020204" pitchFamily="34" charset="0"/>
              </a:rPr>
              <a:t> (</a:t>
            </a:r>
            <a:r>
              <a:rPr lang="fr-FR" b="1" dirty="0" smtClean="0">
                <a:latin typeface="Arial" panose="020B0604020202020204" pitchFamily="34" charset="0"/>
                <a:cs typeface="Arial" panose="020B0604020202020204" pitchFamily="34" charset="0"/>
              </a:rPr>
              <a:t>REST</a:t>
            </a:r>
            <a:r>
              <a:rPr lang="fr-FR" dirty="0" smtClean="0">
                <a:latin typeface="Arial" panose="020B0604020202020204" pitchFamily="34" charset="0"/>
                <a:cs typeface="Arial" panose="020B0604020202020204" pitchFamily="34" charset="0"/>
              </a:rPr>
              <a:t>). Les </a:t>
            </a:r>
            <a:r>
              <a:rPr lang="fr-FR" dirty="0">
                <a:latin typeface="Arial" panose="020B0604020202020204" pitchFamily="34" charset="0"/>
                <a:cs typeface="Arial" panose="020B0604020202020204" pitchFamily="34" charset="0"/>
              </a:rPr>
              <a:t>Services Web de type </a:t>
            </a:r>
            <a:r>
              <a:rPr lang="fr-FR" dirty="0">
                <a:latin typeface="Arial" panose="020B0604020202020204" pitchFamily="34" charset="0"/>
                <a:cs typeface="Arial" panose="020B0604020202020204" pitchFamily="34" charset="0"/>
                <a:hlinkClick r:id="rId2" tooltip="Representational state transfer"/>
              </a:rPr>
              <a:t>REST</a:t>
            </a:r>
            <a:r>
              <a:rPr lang="fr-FR" dirty="0">
                <a:latin typeface="Arial" panose="020B0604020202020204" pitchFamily="34" charset="0"/>
                <a:cs typeface="Arial" panose="020B0604020202020204" pitchFamily="34" charset="0"/>
              </a:rPr>
              <a:t> sont donc basés sur l'architecture du </a:t>
            </a:r>
            <a:r>
              <a:rPr lang="fr-FR" dirty="0">
                <a:latin typeface="Arial" panose="020B0604020202020204" pitchFamily="34" charset="0"/>
                <a:cs typeface="Arial" panose="020B0604020202020204" pitchFamily="34" charset="0"/>
                <a:hlinkClick r:id="rId3" tooltip="Web"/>
              </a:rPr>
              <a:t>web</a:t>
            </a:r>
            <a:r>
              <a:rPr lang="fr-FR" dirty="0">
                <a:latin typeface="Arial" panose="020B0604020202020204" pitchFamily="34" charset="0"/>
                <a:cs typeface="Arial" panose="020B0604020202020204" pitchFamily="34" charset="0"/>
              </a:rPr>
              <a:t> et ses standards de base : </a:t>
            </a:r>
            <a:r>
              <a:rPr lang="fr-FR" dirty="0">
                <a:latin typeface="Arial" panose="020B0604020202020204" pitchFamily="34" charset="0"/>
                <a:cs typeface="Arial" panose="020B0604020202020204" pitchFamily="34" charset="0"/>
                <a:hlinkClick r:id="rId4" tooltip="HTTP"/>
              </a:rPr>
              <a:t>HTTP</a:t>
            </a:r>
            <a:r>
              <a:rPr lang="fr-FR" dirty="0">
                <a:latin typeface="Arial" panose="020B0604020202020204" pitchFamily="34" charset="0"/>
                <a:cs typeface="Arial" panose="020B0604020202020204" pitchFamily="34" charset="0"/>
              </a:rPr>
              <a:t> et </a:t>
            </a:r>
            <a:r>
              <a:rPr lang="fr-FR" dirty="0">
                <a:latin typeface="Arial" panose="020B0604020202020204" pitchFamily="34" charset="0"/>
                <a:cs typeface="Arial" panose="020B0604020202020204" pitchFamily="34" charset="0"/>
                <a:hlinkClick r:id="rId5" tooltip="Uniform Resource Identifier"/>
              </a:rPr>
              <a:t>URI</a:t>
            </a:r>
            <a:r>
              <a:rPr lang="fr-FR" dirty="0">
                <a:latin typeface="Arial" panose="020B0604020202020204" pitchFamily="34" charset="0"/>
                <a:cs typeface="Arial" panose="020B0604020202020204" pitchFamily="34" charset="0"/>
              </a:rPr>
              <a:t> </a:t>
            </a:r>
            <a:endParaRPr lang="fr-FR" dirty="0" smtClean="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Les </a:t>
            </a:r>
            <a:r>
              <a:rPr lang="fr-FR" i="1" dirty="0">
                <a:latin typeface="Arial" panose="020B0604020202020204" pitchFamily="34" charset="0"/>
                <a:cs typeface="Arial" panose="020B0604020202020204" pitchFamily="34" charset="0"/>
              </a:rPr>
              <a:t>services web </a:t>
            </a:r>
            <a:r>
              <a:rPr lang="fr-FR" i="1" dirty="0">
                <a:latin typeface="Arial" panose="020B0604020202020204" pitchFamily="34" charset="0"/>
                <a:cs typeface="Arial" panose="020B0604020202020204" pitchFamily="34" charset="0"/>
                <a:hlinkClick r:id="rId6" tooltip="Liste des spécifications des Services Web WS-*"/>
              </a:rPr>
              <a:t>WS-*</a:t>
            </a:r>
            <a:r>
              <a:rPr lang="fr-FR" dirty="0">
                <a:latin typeface="Arial" panose="020B0604020202020204" pitchFamily="34" charset="0"/>
                <a:cs typeface="Arial" panose="020B0604020202020204" pitchFamily="34" charset="0"/>
              </a:rPr>
              <a:t> exposent ces mêmes fonctionnalités sous la forme de services exécutables à distance. Leurs spécifications reposent sur les standards </a:t>
            </a:r>
            <a:r>
              <a:rPr lang="fr-FR" b="1" dirty="0">
                <a:latin typeface="Arial" panose="020B0604020202020204" pitchFamily="34" charset="0"/>
                <a:cs typeface="Arial" panose="020B0604020202020204" pitchFamily="34" charset="0"/>
                <a:hlinkClick r:id="rId7" tooltip="SOAP"/>
              </a:rPr>
              <a:t>SOAP</a:t>
            </a:r>
            <a:r>
              <a:rPr lang="fr-FR" dirty="0">
                <a:latin typeface="Arial" panose="020B0604020202020204" pitchFamily="34" charset="0"/>
                <a:cs typeface="Arial" panose="020B0604020202020204" pitchFamily="34" charset="0"/>
              </a:rPr>
              <a:t> et </a:t>
            </a:r>
            <a:r>
              <a:rPr lang="fr-FR" dirty="0" smtClean="0">
                <a:latin typeface="Arial" panose="020B0604020202020204" pitchFamily="34" charset="0"/>
                <a:cs typeface="Arial" panose="020B0604020202020204" pitchFamily="34" charset="0"/>
                <a:hlinkClick r:id="rId8" tooltip="Web Services Description Language"/>
              </a:rPr>
              <a:t>WSDL</a:t>
            </a:r>
            <a:r>
              <a:rPr lang="fr-FR" dirty="0" smtClean="0">
                <a:latin typeface="Arial" panose="020B0604020202020204" pitchFamily="34" charset="0"/>
                <a:cs typeface="Arial" panose="020B0604020202020204" pitchFamily="34" charset="0"/>
              </a:rPr>
              <a:t> (</a:t>
            </a:r>
            <a:r>
              <a:rPr lang="fr-FR" dirty="0"/>
              <a:t>Web Services Description </a:t>
            </a:r>
            <a:r>
              <a:rPr lang="fr-FR" dirty="0" err="1" smtClean="0"/>
              <a:t>Language</a:t>
            </a:r>
            <a:r>
              <a:rPr lang="fr-FR" dirty="0" smtClean="0"/>
              <a:t>)</a:t>
            </a:r>
            <a:endParaRPr lang="fr-FR" dirty="0" smtClean="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sp>
        <p:nvSpPr>
          <p:cNvPr id="5" name="ZoneTexte 4"/>
          <p:cNvSpPr txBox="1"/>
          <p:nvPr/>
        </p:nvSpPr>
        <p:spPr>
          <a:xfrm>
            <a:off x="211548" y="6488668"/>
            <a:ext cx="417102" cy="369332"/>
          </a:xfrm>
          <a:prstGeom prst="rect">
            <a:avLst/>
          </a:prstGeom>
          <a:noFill/>
        </p:spPr>
        <p:txBody>
          <a:bodyPr wrap="none" rtlCol="0">
            <a:spAutoFit/>
          </a:bodyPr>
          <a:lstStyle/>
          <a:p>
            <a:r>
              <a:rPr lang="fr-FR" dirty="0" smtClean="0"/>
              <a:t>+2</a:t>
            </a:r>
            <a:endParaRPr lang="fr-FR" dirty="0"/>
          </a:p>
        </p:txBody>
      </p:sp>
    </p:spTree>
    <p:extLst>
      <p:ext uri="{BB962C8B-B14F-4D97-AF65-F5344CB8AC3E}">
        <p14:creationId xmlns:p14="http://schemas.microsoft.com/office/powerpoint/2010/main" val="5692682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6">
              <a:lumMod val="40000"/>
              <a:lumOff val="60000"/>
            </a:schemeClr>
          </a:solidFill>
        </p:spPr>
        <p:txBody>
          <a:bodyPr/>
          <a:lstStyle/>
          <a:p>
            <a:r>
              <a:rPr lang="fr-FR" dirty="0" smtClean="0">
                <a:latin typeface="Arial" panose="020B0604020202020204" pitchFamily="34" charset="0"/>
                <a:cs typeface="Arial" panose="020B0604020202020204" pitchFamily="34" charset="0"/>
              </a:rPr>
              <a:t>Infrastructures - PLAN</a:t>
            </a:r>
            <a:endParaRPr lang="fr-FR"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628650" y="2911365"/>
            <a:ext cx="7886700" cy="3265597"/>
          </a:xfrm>
        </p:spPr>
        <p:txBody>
          <a:bodyPr/>
          <a:lstStyle/>
          <a:p>
            <a:r>
              <a:rPr lang="fr-FR" dirty="0" smtClean="0">
                <a:latin typeface="Arial" panose="020B0604020202020204" pitchFamily="34" charset="0"/>
                <a:cs typeface="Arial" panose="020B0604020202020204" pitchFamily="34" charset="0"/>
              </a:rPr>
              <a:t>Infrastructures Européennes</a:t>
            </a:r>
          </a:p>
          <a:p>
            <a:r>
              <a:rPr lang="fr-FR" dirty="0" smtClean="0">
                <a:latin typeface="Arial" panose="020B0604020202020204" pitchFamily="34" charset="0"/>
                <a:cs typeface="Arial" panose="020B0604020202020204" pitchFamily="34" charset="0"/>
              </a:rPr>
              <a:t>Pôles de données nationaux</a:t>
            </a:r>
          </a:p>
          <a:p>
            <a:r>
              <a:rPr lang="fr-FR" dirty="0" smtClean="0">
                <a:latin typeface="Arial" panose="020B0604020202020204" pitchFamily="34" charset="0"/>
                <a:cs typeface="Arial" panose="020B0604020202020204" pitchFamily="34" charset="0"/>
              </a:rPr>
              <a:t>« Observatoires Virtuels », centres de données</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41511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Web service</a:t>
            </a:r>
          </a:p>
        </p:txBody>
      </p:sp>
      <p:sp>
        <p:nvSpPr>
          <p:cNvPr id="72708" name="Rectangle 2"/>
          <p:cNvSpPr>
            <a:spLocks noGrp="1" noChangeArrowheads="1"/>
          </p:cNvSpPr>
          <p:nvPr>
            <p:ph type="body" idx="1"/>
          </p:nvPr>
        </p:nvSpPr>
        <p:spPr>
          <a:xfrm>
            <a:off x="456481" y="1604521"/>
            <a:ext cx="8228160" cy="2540759"/>
          </a:xfrm>
        </p:spPr>
        <p:txBody>
          <a:bodyPr>
            <a:normAutofit lnSpcReduction="10000"/>
          </a:bodyPr>
          <a:lstStyle/>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Les </a:t>
            </a:r>
            <a:r>
              <a:rPr lang="fr-FR" altLang="fr-FR" sz="2400" b="1" dirty="0">
                <a:latin typeface="Arial" panose="020B0604020202020204" pitchFamily="34" charset="0"/>
                <a:cs typeface="Arial" panose="020B0604020202020204" pitchFamily="34" charset="0"/>
              </a:rPr>
              <a:t>Web services </a:t>
            </a:r>
            <a:r>
              <a:rPr lang="fr-FR" altLang="fr-FR" sz="2400" dirty="0">
                <a:latin typeface="Arial" panose="020B0604020202020204" pitchFamily="34" charset="0"/>
                <a:cs typeface="Arial" panose="020B0604020202020204" pitchFamily="34" charset="0"/>
              </a:rPr>
              <a:t>permettent la </a:t>
            </a:r>
            <a:r>
              <a:rPr lang="fr-FR" altLang="fr-FR" sz="2400" b="1" dirty="0">
                <a:latin typeface="Arial" panose="020B0604020202020204" pitchFamily="34" charset="0"/>
                <a:cs typeface="Arial" panose="020B0604020202020204" pitchFamily="34" charset="0"/>
              </a:rPr>
              <a:t>communication</a:t>
            </a:r>
            <a:r>
              <a:rPr lang="fr-FR" altLang="fr-FR" sz="2400" dirty="0">
                <a:latin typeface="Arial" panose="020B0604020202020204" pitchFamily="34" charset="0"/>
                <a:cs typeface="Arial" panose="020B0604020202020204" pitchFamily="34" charset="0"/>
              </a:rPr>
              <a:t> et l'échange de données entre applications et systèmes hétérogènes.</a:t>
            </a:r>
          </a:p>
          <a:p>
            <a:pPr marL="97922" indent="0">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endParaRPr lang="fr-FR" altLang="fr-FR" sz="2400" dirty="0">
              <a:latin typeface="Arial" panose="020B0604020202020204" pitchFamily="34" charset="0"/>
              <a:cs typeface="Arial" panose="020B0604020202020204" pitchFamily="34" charset="0"/>
            </a:endParaRP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Les web services de l’OGC (WMS, WFS, WPS, CSW et WCS) </a:t>
            </a:r>
            <a:r>
              <a:rPr lang="fr-FR" altLang="fr-FR" sz="2400" dirty="0" smtClean="0">
                <a:latin typeface="Arial" panose="020B0604020202020204" pitchFamily="34" charset="0"/>
                <a:cs typeface="Arial" panose="020B0604020202020204" pitchFamily="34" charset="0"/>
              </a:rPr>
              <a:t>utilisent XML</a:t>
            </a:r>
            <a:r>
              <a:rPr lang="fr-FR" altLang="fr-FR" sz="2400" dirty="0">
                <a:latin typeface="Arial" panose="020B0604020202020204" pitchFamily="34" charset="0"/>
                <a:cs typeface="Arial" panose="020B0604020202020204" pitchFamily="34" charset="0"/>
              </a:rPr>
              <a:t>, EPOS </a:t>
            </a:r>
            <a:r>
              <a:rPr lang="fr-FR" altLang="fr-FR" sz="2400" dirty="0" smtClean="0">
                <a:latin typeface="Arial" panose="020B0604020202020204" pitchFamily="34" charset="0"/>
                <a:cs typeface="Arial" panose="020B0604020202020204" pitchFamily="34" charset="0"/>
              </a:rPr>
              <a:t>s’oriente </a:t>
            </a:r>
            <a:r>
              <a:rPr lang="fr-FR" altLang="fr-FR" sz="2400" dirty="0">
                <a:latin typeface="Arial" panose="020B0604020202020204" pitchFamily="34" charset="0"/>
                <a:cs typeface="Arial" panose="020B0604020202020204" pitchFamily="34" charset="0"/>
              </a:rPr>
              <a:t>vers </a:t>
            </a:r>
            <a:r>
              <a:rPr lang="fr-FR" altLang="fr-FR" sz="2400" dirty="0" smtClean="0">
                <a:latin typeface="Arial" panose="020B0604020202020204" pitchFamily="34" charset="0"/>
                <a:cs typeface="Arial" panose="020B0604020202020204" pitchFamily="34" charset="0"/>
              </a:rPr>
              <a:t>XML (et utiliserait JSON pour la gestion interne).</a:t>
            </a:r>
            <a:endParaRPr lang="fr-FR" altLang="fr-FR" sz="2400" dirty="0">
              <a:latin typeface="Arial" panose="020B0604020202020204" pitchFamily="34" charset="0"/>
              <a:cs typeface="Arial" panose="020B0604020202020204" pitchFamily="34" charset="0"/>
            </a:endParaRPr>
          </a:p>
        </p:txBody>
      </p:sp>
      <p:sp>
        <p:nvSpPr>
          <p:cNvPr id="72709" name="Text Box 3"/>
          <p:cNvSpPr txBox="1">
            <a:spLocks noChangeArrowheads="1"/>
          </p:cNvSpPr>
          <p:nvPr/>
        </p:nvSpPr>
        <p:spPr bwMode="auto">
          <a:xfrm>
            <a:off x="204481" y="4654800"/>
            <a:ext cx="8732160" cy="2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8" tIns="55334" rIns="81638" bIns="40819"/>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9pPr>
          </a:lstStyle>
          <a:p>
            <a:pPr eaLnBrk="1"/>
            <a:r>
              <a:rPr lang="fr-FR" altLang="fr-FR" sz="1633" u="sng" dirty="0">
                <a:solidFill>
                  <a:srgbClr val="000000"/>
                </a:solidFill>
              </a:rPr>
              <a:t>Exemple de web services</a:t>
            </a:r>
            <a:r>
              <a:rPr lang="fr-FR" altLang="fr-FR" sz="1633" dirty="0">
                <a:solidFill>
                  <a:srgbClr val="000000"/>
                </a:solidFill>
              </a:rPr>
              <a:t> :obtenir l’éphéméride pour </a:t>
            </a:r>
            <a:r>
              <a:rPr lang="fr-FR" altLang="fr-FR" sz="1633" dirty="0" err="1">
                <a:solidFill>
                  <a:srgbClr val="000000"/>
                </a:solidFill>
              </a:rPr>
              <a:t>clermont</a:t>
            </a:r>
            <a:r>
              <a:rPr lang="fr-FR" altLang="fr-FR" sz="1633" dirty="0">
                <a:solidFill>
                  <a:srgbClr val="000000"/>
                </a:solidFill>
              </a:rPr>
              <a:t> pour 2015 format </a:t>
            </a:r>
            <a:r>
              <a:rPr lang="fr-FR" altLang="fr-FR" sz="1633" dirty="0" err="1">
                <a:solidFill>
                  <a:srgbClr val="000000"/>
                </a:solidFill>
              </a:rPr>
              <a:t>text</a:t>
            </a:r>
            <a:r>
              <a:rPr lang="fr-FR" altLang="fr-FR" sz="1633" dirty="0">
                <a:solidFill>
                  <a:srgbClr val="000000"/>
                </a:solidFill>
              </a:rPr>
              <a:t> ou html :</a:t>
            </a:r>
          </a:p>
          <a:p>
            <a:pPr eaLnBrk="1"/>
            <a:endParaRPr lang="fr-FR" altLang="fr-FR" sz="1633" dirty="0">
              <a:solidFill>
                <a:srgbClr val="000000"/>
              </a:solidFill>
            </a:endParaRPr>
          </a:p>
          <a:p>
            <a:pPr eaLnBrk="1"/>
            <a:r>
              <a:rPr lang="fr-FR" altLang="fr-FR" sz="1633" b="1" dirty="0">
                <a:solidFill>
                  <a:srgbClr val="000000"/>
                </a:solidFill>
                <a:hlinkClick r:id="rId3"/>
              </a:rPr>
              <a:t>http://vo.imcce.fr/webservices/miriade/rts_query.php?-ep=2015-01-01&amp;-body=11&amp;-nbd=365&amp;-long=-3.111&amp;-lat=45.761&amp;-mime=text</a:t>
            </a:r>
            <a:endParaRPr lang="fr-FR" altLang="fr-FR" sz="1633" b="1" dirty="0">
              <a:solidFill>
                <a:srgbClr val="000000"/>
              </a:solidFill>
            </a:endParaRPr>
          </a:p>
          <a:p>
            <a:pPr eaLnBrk="1"/>
            <a:endParaRPr lang="fr-FR" altLang="fr-FR" sz="1633" b="1" dirty="0">
              <a:solidFill>
                <a:srgbClr val="000000"/>
              </a:solidFill>
            </a:endParaRPr>
          </a:p>
          <a:p>
            <a:pPr eaLnBrk="1"/>
            <a:r>
              <a:rPr lang="fr-FR" altLang="fr-FR" sz="1633" b="1" dirty="0">
                <a:solidFill>
                  <a:srgbClr val="000000"/>
                </a:solidFill>
                <a:hlinkClick r:id="rId4"/>
              </a:rPr>
              <a:t>http://vo.imcce.fr/webservices/miriade/rts_query.php?-ep=2015-01-01&amp;-body=11&amp;-nbd=365&amp;-long=-3.111&amp;-lat=45.761&amp;-mime=html</a:t>
            </a:r>
            <a:endParaRPr lang="fr-FR" altLang="fr-FR" sz="1633" b="1" dirty="0">
              <a:solidFill>
                <a:srgbClr val="000000"/>
              </a:solidFill>
            </a:endParaRPr>
          </a:p>
          <a:p>
            <a:pPr eaLnBrk="1"/>
            <a:endParaRPr lang="fr-FR" altLang="fr-FR" sz="1633" b="1" dirty="0">
              <a:solidFill>
                <a:srgbClr val="000000"/>
              </a:solidFill>
            </a:endParaRPr>
          </a:p>
        </p:txBody>
      </p:sp>
    </p:spTree>
    <p:extLst>
      <p:ext uri="{BB962C8B-B14F-4D97-AF65-F5344CB8AC3E}">
        <p14:creationId xmlns:p14="http://schemas.microsoft.com/office/powerpoint/2010/main" val="396967703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Formats de fichier d'échange</a:t>
            </a:r>
          </a:p>
        </p:txBody>
      </p:sp>
      <p:sp>
        <p:nvSpPr>
          <p:cNvPr id="74756" name="Rectangle 2"/>
          <p:cNvSpPr>
            <a:spLocks noGrp="1" noChangeArrowheads="1"/>
          </p:cNvSpPr>
          <p:nvPr>
            <p:ph type="body" idx="1"/>
          </p:nvPr>
        </p:nvSpPr>
        <p:spPr>
          <a:xfrm>
            <a:off x="6062400" y="2781001"/>
            <a:ext cx="2655360" cy="1893600"/>
          </a:xfrm>
        </p:spPr>
        <p:txBody>
          <a:bodyPr/>
          <a:lstStyle/>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a:t>JSON plus lisible, plus léger,</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1814"/>
              <a:t>Outils de conversions entre JSON et XML</a:t>
            </a:r>
          </a:p>
        </p:txBody>
      </p:sp>
      <p:sp>
        <p:nvSpPr>
          <p:cNvPr id="74757" name="Rectangle 3"/>
          <p:cNvSpPr>
            <a:spLocks noChangeArrowheads="1"/>
          </p:cNvSpPr>
          <p:nvPr/>
        </p:nvSpPr>
        <p:spPr bwMode="auto">
          <a:xfrm>
            <a:off x="360001" y="5243401"/>
            <a:ext cx="1828800" cy="1101600"/>
          </a:xfrm>
          <a:prstGeom prst="rect">
            <a:avLst/>
          </a:prstGeom>
          <a:solidFill>
            <a:srgbClr val="729FCF"/>
          </a:solidFill>
          <a:ln w="9525">
            <a:solidFill>
              <a:srgbClr val="3465A4"/>
            </a:solidFill>
            <a:round/>
            <a:headEnd/>
            <a:tailEnd/>
          </a:ln>
        </p:spPr>
        <p:txBody>
          <a:bodyPr wrap="none" lIns="81638" tIns="55334" rIns="81638" bIns="40819" anchor="ct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9pPr>
          </a:lstStyle>
          <a:p>
            <a:pPr algn="ctr" eaLnBrk="1"/>
            <a:r>
              <a:rPr lang="fr-FR" altLang="fr-FR" sz="1633">
                <a:solidFill>
                  <a:srgbClr val="000000"/>
                </a:solidFill>
              </a:rPr>
              <a:t>Application web</a:t>
            </a:r>
          </a:p>
        </p:txBody>
      </p:sp>
      <p:sp>
        <p:nvSpPr>
          <p:cNvPr id="74758" name="Rectangle 4"/>
          <p:cNvSpPr>
            <a:spLocks noChangeArrowheads="1"/>
          </p:cNvSpPr>
          <p:nvPr/>
        </p:nvSpPr>
        <p:spPr bwMode="auto">
          <a:xfrm>
            <a:off x="3340801" y="5243401"/>
            <a:ext cx="1893600" cy="1114560"/>
          </a:xfrm>
          <a:prstGeom prst="rect">
            <a:avLst/>
          </a:prstGeom>
          <a:solidFill>
            <a:srgbClr val="729FCF"/>
          </a:solidFill>
          <a:ln w="9525">
            <a:solidFill>
              <a:srgbClr val="3465A4"/>
            </a:solidFill>
            <a:round/>
            <a:headEnd/>
            <a:tailEnd/>
          </a:ln>
        </p:spPr>
        <p:txBody>
          <a:bodyPr wrap="none" lIns="81638" tIns="55334" rIns="81638" bIns="40819" anchor="ct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9pPr>
          </a:lstStyle>
          <a:p>
            <a:pPr algn="ctr" eaLnBrk="1"/>
            <a:r>
              <a:rPr lang="fr-FR" altLang="fr-FR" sz="1633">
                <a:solidFill>
                  <a:srgbClr val="000000"/>
                </a:solidFill>
              </a:rPr>
              <a:t>Parser</a:t>
            </a:r>
          </a:p>
        </p:txBody>
      </p:sp>
      <p:sp>
        <p:nvSpPr>
          <p:cNvPr id="74759" name="Rectangle 5"/>
          <p:cNvSpPr>
            <a:spLocks noChangeArrowheads="1"/>
          </p:cNvSpPr>
          <p:nvPr/>
        </p:nvSpPr>
        <p:spPr bwMode="auto">
          <a:xfrm>
            <a:off x="6192001" y="5243401"/>
            <a:ext cx="1959840" cy="1180800"/>
          </a:xfrm>
          <a:prstGeom prst="rect">
            <a:avLst/>
          </a:prstGeom>
          <a:solidFill>
            <a:srgbClr val="729FCF"/>
          </a:solidFill>
          <a:ln w="9525">
            <a:solidFill>
              <a:srgbClr val="3465A4"/>
            </a:solidFill>
            <a:round/>
            <a:headEnd/>
            <a:tailEnd/>
          </a:ln>
        </p:spPr>
        <p:txBody>
          <a:bodyPr wrap="none" lIns="81638" tIns="55334" rIns="81638" bIns="40819" anchor="ctr"/>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9pPr>
          </a:lstStyle>
          <a:p>
            <a:pPr algn="ctr" eaLnBrk="1"/>
            <a:r>
              <a:rPr lang="fr-FR" altLang="fr-FR" sz="1633">
                <a:solidFill>
                  <a:srgbClr val="000000"/>
                </a:solidFill>
              </a:rPr>
              <a:t>Fichier XML</a:t>
            </a:r>
          </a:p>
          <a:p>
            <a:pPr algn="ctr" eaLnBrk="1"/>
            <a:r>
              <a:rPr lang="fr-FR" altLang="fr-FR" sz="1633">
                <a:solidFill>
                  <a:srgbClr val="000000"/>
                </a:solidFill>
              </a:rPr>
              <a:t> ou JSON</a:t>
            </a:r>
          </a:p>
        </p:txBody>
      </p:sp>
      <p:cxnSp>
        <p:nvCxnSpPr>
          <p:cNvPr id="74760" name="Connecteur droit avec flèche 10"/>
          <p:cNvCxnSpPr>
            <a:cxnSpLocks noChangeShapeType="1"/>
            <a:stCxn id="74757" idx="3"/>
            <a:endCxn id="74758" idx="1"/>
          </p:cNvCxnSpPr>
          <p:nvPr/>
        </p:nvCxnSpPr>
        <p:spPr bwMode="auto">
          <a:xfrm>
            <a:off x="2188800" y="5794920"/>
            <a:ext cx="1152000" cy="576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74761" name="Connecteur droit avec flèche 12"/>
          <p:cNvCxnSpPr>
            <a:cxnSpLocks noChangeShapeType="1"/>
            <a:stCxn id="74758" idx="3"/>
            <a:endCxn id="74759" idx="1"/>
          </p:cNvCxnSpPr>
          <p:nvPr/>
        </p:nvCxnSpPr>
        <p:spPr bwMode="auto">
          <a:xfrm>
            <a:off x="5234401" y="5800681"/>
            <a:ext cx="957600" cy="3312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74762" name="ZoneTexte 13"/>
          <p:cNvSpPr txBox="1">
            <a:spLocks noChangeArrowheads="1"/>
          </p:cNvSpPr>
          <p:nvPr/>
        </p:nvSpPr>
        <p:spPr bwMode="auto">
          <a:xfrm>
            <a:off x="2368801" y="5437801"/>
            <a:ext cx="720069" cy="32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a:lnSpc>
                <a:spcPct val="93000"/>
              </a:lnSpc>
              <a:buClr>
                <a:srgbClr val="000000"/>
              </a:buClr>
              <a:buSzPct val="100000"/>
              <a:buFont typeface="Times New Roman" panose="02020603050405020304" pitchFamily="18" charset="0"/>
              <a:buNone/>
            </a:pPr>
            <a:r>
              <a:rPr lang="fr-FR" altLang="fr-FR" sz="1633"/>
              <a:t>Utilise</a:t>
            </a:r>
          </a:p>
        </p:txBody>
      </p:sp>
      <p:sp>
        <p:nvSpPr>
          <p:cNvPr id="74763" name="ZoneTexte 14"/>
          <p:cNvSpPr txBox="1">
            <a:spLocks noChangeArrowheads="1"/>
          </p:cNvSpPr>
          <p:nvPr/>
        </p:nvSpPr>
        <p:spPr bwMode="auto">
          <a:xfrm>
            <a:off x="5220002" y="5437801"/>
            <a:ext cx="844783" cy="79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a:lnSpc>
                <a:spcPct val="93000"/>
              </a:lnSpc>
              <a:buClr>
                <a:srgbClr val="000000"/>
              </a:buClr>
              <a:buSzPct val="100000"/>
              <a:buFont typeface="Times New Roman" panose="02020603050405020304" pitchFamily="18" charset="0"/>
              <a:buNone/>
            </a:pPr>
            <a:r>
              <a:rPr lang="fr-FR" altLang="fr-FR" sz="1633"/>
              <a:t>Analyse</a:t>
            </a:r>
          </a:p>
          <a:p>
            <a:pPr eaLnBrk="1">
              <a:lnSpc>
                <a:spcPct val="93000"/>
              </a:lnSpc>
              <a:buClr>
                <a:srgbClr val="000000"/>
              </a:buClr>
              <a:buSzPct val="100000"/>
              <a:buFont typeface="Times New Roman" panose="02020603050405020304" pitchFamily="18" charset="0"/>
              <a:buNone/>
            </a:pPr>
            <a:r>
              <a:rPr lang="fr-FR" altLang="fr-FR" sz="1633"/>
              <a:t>La </a:t>
            </a:r>
          </a:p>
          <a:p>
            <a:pPr eaLnBrk="1">
              <a:lnSpc>
                <a:spcPct val="93000"/>
              </a:lnSpc>
              <a:buClr>
                <a:srgbClr val="000000"/>
              </a:buClr>
              <a:buSzPct val="100000"/>
              <a:buFont typeface="Times New Roman" panose="02020603050405020304" pitchFamily="18" charset="0"/>
              <a:buNone/>
            </a:pPr>
            <a:r>
              <a:rPr lang="fr-FR" altLang="fr-FR" sz="1633"/>
              <a:t>syntaxe</a:t>
            </a:r>
          </a:p>
        </p:txBody>
      </p:sp>
      <p:sp>
        <p:nvSpPr>
          <p:cNvPr id="74764" name="ZoneTexte 18"/>
          <p:cNvSpPr txBox="1">
            <a:spLocks noChangeArrowheads="1"/>
          </p:cNvSpPr>
          <p:nvPr/>
        </p:nvSpPr>
        <p:spPr bwMode="auto">
          <a:xfrm>
            <a:off x="943201" y="1161000"/>
            <a:ext cx="7776000" cy="126092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1">
              <a:lnSpc>
                <a:spcPct val="93000"/>
              </a:lnSpc>
              <a:buClr>
                <a:srgbClr val="000000"/>
              </a:buClr>
              <a:buSzPct val="100000"/>
              <a:buFont typeface="Times New Roman" panose="02020603050405020304" pitchFamily="18" charset="0"/>
              <a:buNone/>
            </a:pPr>
            <a:r>
              <a:rPr lang="en-US" altLang="fr-FR" sz="1633"/>
              <a:t>{</a:t>
            </a:r>
          </a:p>
          <a:p>
            <a:pPr eaLnBrk="1">
              <a:lnSpc>
                <a:spcPct val="93000"/>
              </a:lnSpc>
              <a:buClr>
                <a:srgbClr val="000000"/>
              </a:buClr>
              <a:buSzPct val="100000"/>
              <a:buFont typeface="Times New Roman" panose="02020603050405020304" pitchFamily="18" charset="0"/>
              <a:buNone/>
            </a:pPr>
            <a:r>
              <a:rPr lang="en-US" altLang="fr-FR" sz="1633"/>
              <a:t>	 "firstName": "Homer", </a:t>
            </a:r>
          </a:p>
          <a:p>
            <a:pPr eaLnBrk="1">
              <a:lnSpc>
                <a:spcPct val="93000"/>
              </a:lnSpc>
              <a:buClr>
                <a:srgbClr val="000000"/>
              </a:buClr>
              <a:buSzPct val="100000"/>
              <a:buFont typeface="Times New Roman" panose="02020603050405020304" pitchFamily="18" charset="0"/>
              <a:buNone/>
            </a:pPr>
            <a:r>
              <a:rPr lang="en-US" altLang="fr-FR" sz="1633"/>
              <a:t>	"lastName": "Simpson", </a:t>
            </a:r>
          </a:p>
          <a:p>
            <a:pPr eaLnBrk="1">
              <a:lnSpc>
                <a:spcPct val="93000"/>
              </a:lnSpc>
              <a:buClr>
                <a:srgbClr val="000000"/>
              </a:buClr>
              <a:buSzPct val="100000"/>
              <a:buFont typeface="Times New Roman" panose="02020603050405020304" pitchFamily="18" charset="0"/>
              <a:buNone/>
            </a:pPr>
            <a:r>
              <a:rPr lang="en-US" altLang="fr-FR" sz="1633"/>
              <a:t>	"relatives": [ "Grandpa", "Marge", "The Boy", "Lisa", "I think that's all of them" ] }</a:t>
            </a:r>
            <a:endParaRPr lang="fr-FR" altLang="fr-FR" sz="1633"/>
          </a:p>
        </p:txBody>
      </p:sp>
      <p:sp>
        <p:nvSpPr>
          <p:cNvPr id="74765" name="ZoneTexte 19"/>
          <p:cNvSpPr txBox="1">
            <a:spLocks noChangeArrowheads="1"/>
          </p:cNvSpPr>
          <p:nvPr/>
        </p:nvSpPr>
        <p:spPr bwMode="auto">
          <a:xfrm>
            <a:off x="748800" y="2457002"/>
            <a:ext cx="4992124" cy="26110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eaLnBrk="1">
              <a:lnSpc>
                <a:spcPct val="93000"/>
              </a:lnSpc>
              <a:buClr>
                <a:srgbClr val="000000"/>
              </a:buClr>
              <a:buSzPct val="100000"/>
              <a:buFont typeface="Times New Roman" panose="02020603050405020304" pitchFamily="18" charset="0"/>
              <a:buNone/>
            </a:pPr>
            <a:r>
              <a:rPr lang="en-US" altLang="fr-FR" sz="1600" dirty="0"/>
              <a:t>&lt;Person&gt;</a:t>
            </a:r>
          </a:p>
          <a:p>
            <a:pPr eaLnBrk="1">
              <a:lnSpc>
                <a:spcPct val="93000"/>
              </a:lnSpc>
              <a:buClr>
                <a:srgbClr val="000000"/>
              </a:buClr>
              <a:buSzPct val="100000"/>
              <a:buFont typeface="Times New Roman" panose="02020603050405020304" pitchFamily="18" charset="0"/>
              <a:buNone/>
            </a:pPr>
            <a:r>
              <a:rPr lang="en-US" altLang="fr-FR" sz="1600" dirty="0"/>
              <a:t>	 &lt;</a:t>
            </a:r>
            <a:r>
              <a:rPr lang="en-US" altLang="fr-FR" sz="1600" dirty="0" err="1"/>
              <a:t>FirstName</a:t>
            </a:r>
            <a:r>
              <a:rPr lang="en-US" altLang="fr-FR" sz="1600" dirty="0"/>
              <a:t>&gt;Homer&lt;/</a:t>
            </a:r>
            <a:r>
              <a:rPr lang="en-US" altLang="fr-FR" sz="1600" dirty="0" err="1"/>
              <a:t>FirstName</a:t>
            </a:r>
            <a:r>
              <a:rPr lang="en-US" altLang="fr-FR" sz="1600" dirty="0"/>
              <a:t>&gt; 	&lt;</a:t>
            </a:r>
            <a:r>
              <a:rPr lang="en-US" altLang="fr-FR" sz="1600" dirty="0" err="1"/>
              <a:t>LastName</a:t>
            </a:r>
            <a:r>
              <a:rPr lang="en-US" altLang="fr-FR" sz="1600" dirty="0"/>
              <a:t>&gt;Simpsons&lt;/</a:t>
            </a:r>
            <a:r>
              <a:rPr lang="en-US" altLang="fr-FR" sz="1600" dirty="0" err="1"/>
              <a:t>LastName</a:t>
            </a:r>
            <a:r>
              <a:rPr lang="en-US" altLang="fr-FR" sz="1600" dirty="0"/>
              <a:t>&gt; </a:t>
            </a:r>
          </a:p>
          <a:p>
            <a:pPr eaLnBrk="1">
              <a:lnSpc>
                <a:spcPct val="93000"/>
              </a:lnSpc>
              <a:buClr>
                <a:srgbClr val="000000"/>
              </a:buClr>
              <a:buSzPct val="100000"/>
              <a:buFont typeface="Times New Roman" panose="02020603050405020304" pitchFamily="18" charset="0"/>
              <a:buNone/>
            </a:pPr>
            <a:r>
              <a:rPr lang="en-US" altLang="fr-FR" sz="1600" dirty="0"/>
              <a:t>	&lt;Relatives&gt; </a:t>
            </a:r>
          </a:p>
          <a:p>
            <a:pPr eaLnBrk="1">
              <a:lnSpc>
                <a:spcPct val="93000"/>
              </a:lnSpc>
              <a:buClr>
                <a:srgbClr val="000000"/>
              </a:buClr>
              <a:buSzPct val="100000"/>
              <a:buFont typeface="Times New Roman" panose="02020603050405020304" pitchFamily="18" charset="0"/>
              <a:buNone/>
            </a:pPr>
            <a:r>
              <a:rPr lang="en-US" altLang="fr-FR" sz="1600" dirty="0"/>
              <a:t>		&lt;Relative&gt;Grandpa&lt;/Relative&gt; 			</a:t>
            </a:r>
            <a:r>
              <a:rPr lang="en-US" altLang="fr-FR" sz="1600" dirty="0" smtClean="0"/>
              <a:t>&lt;</a:t>
            </a:r>
            <a:r>
              <a:rPr lang="en-US" altLang="fr-FR" sz="1600" dirty="0"/>
              <a:t>Relative&gt;Marge&lt;/Relative&gt;</a:t>
            </a:r>
          </a:p>
          <a:p>
            <a:pPr eaLnBrk="1">
              <a:lnSpc>
                <a:spcPct val="93000"/>
              </a:lnSpc>
              <a:buClr>
                <a:srgbClr val="000000"/>
              </a:buClr>
              <a:buSzPct val="100000"/>
              <a:buFont typeface="Times New Roman" panose="02020603050405020304" pitchFamily="18" charset="0"/>
              <a:buNone/>
            </a:pPr>
            <a:r>
              <a:rPr lang="en-US" altLang="fr-FR" sz="1600" dirty="0"/>
              <a:t>		 &lt;Relative&gt;The Boy&lt;/Relative&gt; 			</a:t>
            </a:r>
            <a:r>
              <a:rPr lang="en-US" altLang="fr-FR" sz="1600" dirty="0" smtClean="0"/>
              <a:t>&lt;</a:t>
            </a:r>
            <a:r>
              <a:rPr lang="en-US" altLang="fr-FR" sz="1600" dirty="0"/>
              <a:t>Relative&gt;Lisa&lt;/Relative&gt; </a:t>
            </a:r>
          </a:p>
          <a:p>
            <a:pPr eaLnBrk="1">
              <a:lnSpc>
                <a:spcPct val="93000"/>
              </a:lnSpc>
              <a:buClr>
                <a:srgbClr val="000000"/>
              </a:buClr>
              <a:buSzPct val="100000"/>
              <a:buFont typeface="Times New Roman" panose="02020603050405020304" pitchFamily="18" charset="0"/>
              <a:buNone/>
            </a:pPr>
            <a:r>
              <a:rPr lang="en-US" altLang="fr-FR" sz="1600" dirty="0"/>
              <a:t>		&lt;Relative&gt;I think that's all of them&lt;/Relative&gt; 	&lt;/Relatives&gt; </a:t>
            </a:r>
          </a:p>
          <a:p>
            <a:pPr eaLnBrk="1">
              <a:lnSpc>
                <a:spcPct val="93000"/>
              </a:lnSpc>
              <a:buClr>
                <a:srgbClr val="000000"/>
              </a:buClr>
              <a:buSzPct val="100000"/>
              <a:buFont typeface="Times New Roman" panose="02020603050405020304" pitchFamily="18" charset="0"/>
              <a:buNone/>
            </a:pPr>
            <a:r>
              <a:rPr lang="en-US" altLang="fr-FR" sz="1600" dirty="0"/>
              <a:t>&lt;/Person&gt;</a:t>
            </a:r>
            <a:endParaRPr lang="fr-FR" altLang="fr-FR" sz="1600" dirty="0"/>
          </a:p>
        </p:txBody>
      </p:sp>
      <p:sp>
        <p:nvSpPr>
          <p:cNvPr id="74766" name="ZoneTexte 20"/>
          <p:cNvSpPr txBox="1">
            <a:spLocks noChangeArrowheads="1"/>
          </p:cNvSpPr>
          <p:nvPr/>
        </p:nvSpPr>
        <p:spPr bwMode="auto">
          <a:xfrm>
            <a:off x="165601" y="1290601"/>
            <a:ext cx="1036800" cy="32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fr-FR" altLang="fr-FR" sz="1633"/>
              <a:t>JSON</a:t>
            </a:r>
          </a:p>
        </p:txBody>
      </p:sp>
      <p:sp>
        <p:nvSpPr>
          <p:cNvPr id="74767" name="ZoneTexte 21"/>
          <p:cNvSpPr txBox="1">
            <a:spLocks noChangeArrowheads="1"/>
          </p:cNvSpPr>
          <p:nvPr/>
        </p:nvSpPr>
        <p:spPr bwMode="auto">
          <a:xfrm>
            <a:off x="165601" y="2781002"/>
            <a:ext cx="1036800" cy="32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a:lnSpc>
                <a:spcPct val="93000"/>
              </a:lnSpc>
              <a:buClr>
                <a:srgbClr val="000000"/>
              </a:buClr>
              <a:buSzPct val="100000"/>
              <a:buFont typeface="Times New Roman" panose="02020603050405020304" pitchFamily="18" charset="0"/>
              <a:buNone/>
            </a:pPr>
            <a:r>
              <a:rPr lang="fr-FR" altLang="fr-FR" sz="1633"/>
              <a:t>XML</a:t>
            </a:r>
          </a:p>
        </p:txBody>
      </p:sp>
    </p:spTree>
    <p:extLst>
      <p:ext uri="{BB962C8B-B14F-4D97-AF65-F5344CB8AC3E}">
        <p14:creationId xmlns:p14="http://schemas.microsoft.com/office/powerpoint/2010/main" val="193729188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2">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Interopérabilité et standards </a:t>
            </a:r>
            <a:r>
              <a:rPr lang="fr-FR" sz="3200" dirty="0">
                <a:latin typeface="Arial" panose="020B0604020202020204" pitchFamily="34" charset="0"/>
                <a:cs typeface="Arial" panose="020B0604020202020204" pitchFamily="34" charset="0"/>
              </a:rPr>
              <a:t>- Protocoles</a:t>
            </a:r>
          </a:p>
        </p:txBody>
      </p:sp>
      <p:sp>
        <p:nvSpPr>
          <p:cNvPr id="3" name="Espace réservé du contenu 2"/>
          <p:cNvSpPr>
            <a:spLocks noGrp="1"/>
          </p:cNvSpPr>
          <p:nvPr>
            <p:ph idx="1"/>
          </p:nvPr>
        </p:nvSpPr>
        <p:spPr>
          <a:xfrm>
            <a:off x="628650" y="1219201"/>
            <a:ext cx="7886700" cy="4929808"/>
          </a:xfrm>
        </p:spPr>
        <p:txBody>
          <a:bodyPr>
            <a:normAutofit fontScale="92500" lnSpcReduction="20000"/>
          </a:bodyPr>
          <a:lstStyle/>
          <a:p>
            <a:r>
              <a:rPr lang="en-US" dirty="0"/>
              <a:t>OGC </a:t>
            </a:r>
            <a:r>
              <a:rPr lang="en-US" dirty="0" smtClean="0"/>
              <a:t>CSW : </a:t>
            </a:r>
            <a:r>
              <a:rPr lang="en-US" b="1" dirty="0"/>
              <a:t>Catalog Service for the Web (CSW)</a:t>
            </a:r>
            <a:r>
              <a:rPr lang="en-US" dirty="0"/>
              <a:t>, </a:t>
            </a:r>
            <a:r>
              <a:rPr lang="en-US" dirty="0" smtClean="0"/>
              <a:t>is </a:t>
            </a:r>
            <a:r>
              <a:rPr lang="en-US" dirty="0"/>
              <a:t>a standard for exposing a catalogue of geospatial records in </a:t>
            </a:r>
            <a:r>
              <a:rPr lang="en-US" dirty="0">
                <a:hlinkClick r:id="rId2" tooltip="XML"/>
              </a:rPr>
              <a:t>XML</a:t>
            </a:r>
            <a:r>
              <a:rPr lang="en-US" dirty="0"/>
              <a:t> </a:t>
            </a:r>
            <a:r>
              <a:rPr lang="en-US" dirty="0" smtClean="0"/>
              <a:t>(</a:t>
            </a:r>
            <a:r>
              <a:rPr lang="en-US" dirty="0"/>
              <a:t>over HTTP). </a:t>
            </a:r>
          </a:p>
          <a:p>
            <a:r>
              <a:rPr lang="en-US" dirty="0" smtClean="0"/>
              <a:t>OAI-PMH : </a:t>
            </a:r>
            <a:r>
              <a:rPr lang="fr-FR" b="1" i="1" dirty="0"/>
              <a:t>Open Archives Initiative Protocol for </a:t>
            </a:r>
            <a:r>
              <a:rPr lang="fr-FR" b="1" i="1" dirty="0" err="1"/>
              <a:t>Metadata</a:t>
            </a:r>
            <a:r>
              <a:rPr lang="fr-FR" b="1" i="1" dirty="0"/>
              <a:t> </a:t>
            </a:r>
            <a:r>
              <a:rPr lang="fr-FR" b="1" i="1" dirty="0" err="1"/>
              <a:t>Harvesting</a:t>
            </a:r>
            <a:r>
              <a:rPr lang="fr-FR" dirty="0"/>
              <a:t> (OAI-PMH) est un protocole informatique </a:t>
            </a:r>
            <a:r>
              <a:rPr lang="fr-FR" dirty="0" smtClean="0"/>
              <a:t>pour échanger </a:t>
            </a:r>
            <a:r>
              <a:rPr lang="fr-FR" dirty="0"/>
              <a:t>des métadonnées</a:t>
            </a:r>
            <a:r>
              <a:rPr lang="fr-FR" dirty="0" smtClean="0"/>
              <a:t>. (XML)</a:t>
            </a:r>
            <a:endParaRPr lang="en-US" dirty="0"/>
          </a:p>
          <a:p>
            <a:r>
              <a:rPr lang="en-US" dirty="0" smtClean="0"/>
              <a:t>OpenSearch : </a:t>
            </a:r>
            <a:r>
              <a:rPr lang="fr-FR" dirty="0"/>
              <a:t>publier des résultats de recherche dans un format </a:t>
            </a:r>
            <a:r>
              <a:rPr lang="fr-FR" dirty="0" smtClean="0"/>
              <a:t>standardisé (</a:t>
            </a:r>
            <a:r>
              <a:rPr lang="fr-FR" dirty="0">
                <a:hlinkClick r:id="rId3" tooltip="Extensible Markup Language"/>
              </a:rPr>
              <a:t>XML</a:t>
            </a:r>
            <a:r>
              <a:rPr lang="fr-FR" dirty="0"/>
              <a:t>, et les flux </a:t>
            </a:r>
            <a:r>
              <a:rPr lang="fr-FR" dirty="0" smtClean="0">
                <a:hlinkClick r:id="rId4" tooltip="RSS (format)"/>
              </a:rPr>
              <a:t>RSS</a:t>
            </a:r>
            <a:r>
              <a:rPr lang="fr-FR" dirty="0" smtClean="0"/>
              <a:t>)</a:t>
            </a:r>
            <a:endParaRPr lang="en-US" dirty="0"/>
          </a:p>
          <a:p>
            <a:r>
              <a:rPr lang="en-US" dirty="0" smtClean="0"/>
              <a:t>Z39.50 </a:t>
            </a:r>
            <a:r>
              <a:rPr lang="fr-FR" dirty="0"/>
              <a:t>Le protocole </a:t>
            </a:r>
            <a:r>
              <a:rPr lang="fr-FR" b="1" dirty="0"/>
              <a:t>Z39.50</a:t>
            </a:r>
            <a:r>
              <a:rPr lang="fr-FR" dirty="0"/>
              <a:t> est un </a:t>
            </a:r>
            <a:r>
              <a:rPr lang="fr-FR" dirty="0">
                <a:hlinkClick r:id="rId5" tooltip="Protocole de communication"/>
              </a:rPr>
              <a:t>protocole </a:t>
            </a:r>
            <a:r>
              <a:rPr lang="fr-FR" dirty="0" smtClean="0"/>
              <a:t>pour </a:t>
            </a:r>
            <a:r>
              <a:rPr lang="fr-FR" dirty="0"/>
              <a:t>rechercher </a:t>
            </a:r>
            <a:r>
              <a:rPr lang="fr-FR" dirty="0" smtClean="0"/>
              <a:t>des </a:t>
            </a:r>
            <a:r>
              <a:rPr lang="fr-FR" dirty="0"/>
              <a:t>informations dans des </a:t>
            </a:r>
            <a:r>
              <a:rPr lang="fr-FR" dirty="0">
                <a:hlinkClick r:id="rId6" tooltip="Bases de données"/>
              </a:rPr>
              <a:t>bases de données</a:t>
            </a:r>
            <a:r>
              <a:rPr lang="fr-FR" dirty="0"/>
              <a:t>. Il est surtout utilisé par les </a:t>
            </a:r>
            <a:r>
              <a:rPr lang="fr-FR" dirty="0">
                <a:hlinkClick r:id="rId7" tooltip="Bibliothèque"/>
              </a:rPr>
              <a:t>bibliothèques</a:t>
            </a:r>
            <a:r>
              <a:rPr lang="fr-FR" dirty="0"/>
              <a:t> pour interroger simultanément plusieurs </a:t>
            </a:r>
            <a:r>
              <a:rPr lang="fr-FR" dirty="0">
                <a:hlinkClick r:id="rId8" tooltip="Catalogue de bibliothèque"/>
              </a:rPr>
              <a:t>catalogues</a:t>
            </a:r>
            <a:r>
              <a:rPr lang="fr-FR" dirty="0"/>
              <a:t>.</a:t>
            </a:r>
            <a:endParaRPr lang="en-US" dirty="0"/>
          </a:p>
          <a:p>
            <a:pPr marL="0" indent="0">
              <a:buNone/>
            </a:pPr>
            <a:r>
              <a:rPr lang="en-US" dirty="0" err="1" smtClean="0"/>
              <a:t>GeoNetWork</a:t>
            </a:r>
            <a:r>
              <a:rPr lang="en-US" dirty="0" smtClean="0"/>
              <a:t> </a:t>
            </a:r>
            <a:r>
              <a:rPr lang="en-US" dirty="0"/>
              <a:t>also provides its own API to interact with other systems and a DCAT/RDF search service</a:t>
            </a:r>
          </a:p>
        </p:txBody>
      </p:sp>
    </p:spTree>
    <p:extLst>
      <p:ext uri="{BB962C8B-B14F-4D97-AF65-F5344CB8AC3E}">
        <p14:creationId xmlns:p14="http://schemas.microsoft.com/office/powerpoint/2010/main" val="19427831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2">
              <a:lumMod val="40000"/>
              <a:lumOff val="60000"/>
            </a:schemeClr>
          </a:solidFill>
        </p:spPr>
        <p:txBody>
          <a:bodyPr>
            <a:normAutofit fontScale="90000"/>
          </a:bodyPr>
          <a:lstStyle/>
          <a:p>
            <a:r>
              <a:rPr lang="fr-FR" sz="3200" dirty="0" smtClean="0">
                <a:latin typeface="Arial" panose="020B0604020202020204" pitchFamily="34" charset="0"/>
                <a:cs typeface="Arial" panose="020B0604020202020204" pitchFamily="34" charset="0"/>
              </a:rPr>
              <a:t>Interopérabilité et standards </a:t>
            </a:r>
            <a:r>
              <a:rPr lang="fr-FR" sz="3200" dirty="0">
                <a:latin typeface="Arial" panose="020B0604020202020204" pitchFamily="34" charset="0"/>
                <a:cs typeface="Arial" panose="020B0604020202020204" pitchFamily="34" charset="0"/>
              </a:rPr>
              <a:t>- Récolte et catalogage </a:t>
            </a:r>
          </a:p>
        </p:txBody>
      </p:sp>
      <p:sp>
        <p:nvSpPr>
          <p:cNvPr id="5" name="Text Box 15"/>
          <p:cNvSpPr txBox="1">
            <a:spLocks noChangeArrowheads="1"/>
          </p:cNvSpPr>
          <p:nvPr/>
        </p:nvSpPr>
        <p:spPr bwMode="auto">
          <a:xfrm>
            <a:off x="-6031" y="1230219"/>
            <a:ext cx="8748074" cy="534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28448" rIns="0" bIns="0"/>
          <a:lstStyle>
            <a:lvl1pPr marL="431800" indent="-323850">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Lst>
              <a:defRPr>
                <a:solidFill>
                  <a:schemeClr val="tx1"/>
                </a:solidFill>
                <a:latin typeface="Arial" panose="020B0604020202020204" pitchFamily="34" charset="0"/>
                <a:ea typeface="Microsoft YaHei" panose="020B0503020204020204" pitchFamily="34" charset="-122"/>
              </a:defRPr>
            </a:lvl9pPr>
          </a:lstStyle>
          <a:p>
            <a:pPr eaLnBrk="1">
              <a:spcBef>
                <a:spcPts val="1425"/>
              </a:spcBef>
              <a:buSzPct val="45000"/>
              <a:buFont typeface="Wingdings" panose="05000000000000000000" pitchFamily="2" charset="2"/>
              <a:buChar char=""/>
            </a:pPr>
            <a:r>
              <a:rPr lang="fr-FR" altLang="fr-FR" sz="2800" b="1" dirty="0">
                <a:solidFill>
                  <a:srgbClr val="000000"/>
                </a:solidFill>
              </a:rPr>
              <a:t>Moissonnage </a:t>
            </a:r>
            <a:r>
              <a:rPr lang="fr-FR" altLang="fr-FR" sz="2800" dirty="0">
                <a:solidFill>
                  <a:srgbClr val="000000"/>
                </a:solidFill>
              </a:rPr>
              <a:t>: mécanisme permettant de collecter des métadonnées sur un catalogue distant et de les stocker sur le </a:t>
            </a:r>
            <a:r>
              <a:rPr lang="fr-FR" altLang="fr-FR" sz="2800" dirty="0" smtClean="0">
                <a:solidFill>
                  <a:srgbClr val="000000"/>
                </a:solidFill>
              </a:rPr>
              <a:t>nœud </a:t>
            </a:r>
            <a:r>
              <a:rPr lang="fr-FR" altLang="fr-FR" sz="2800" dirty="0">
                <a:solidFill>
                  <a:srgbClr val="000000"/>
                </a:solidFill>
              </a:rPr>
              <a:t>local pour un accès plus rapide. (exemple, une fois par semaine</a:t>
            </a:r>
            <a:r>
              <a:rPr lang="fr-FR" altLang="fr-FR" sz="2800" dirty="0" smtClean="0">
                <a:solidFill>
                  <a:srgbClr val="000000"/>
                </a:solidFill>
              </a:rPr>
              <a:t>).</a:t>
            </a:r>
          </a:p>
          <a:p>
            <a:pPr eaLnBrk="1">
              <a:spcBef>
                <a:spcPts val="1425"/>
              </a:spcBef>
              <a:buSzPct val="45000"/>
              <a:buFont typeface="Wingdings" panose="05000000000000000000" pitchFamily="2" charset="2"/>
              <a:buChar char=""/>
            </a:pPr>
            <a:endParaRPr lang="fr-FR" altLang="fr-FR" sz="2800" dirty="0">
              <a:solidFill>
                <a:srgbClr val="000000"/>
              </a:solidFill>
            </a:endParaRPr>
          </a:p>
          <a:p>
            <a:pPr>
              <a:spcBef>
                <a:spcPts val="1425"/>
              </a:spcBef>
              <a:buSzPct val="45000"/>
              <a:buFont typeface="Wingdings" panose="05000000000000000000" pitchFamily="2" charset="2"/>
              <a:buChar char=""/>
            </a:pPr>
            <a:r>
              <a:rPr lang="fr-FR" altLang="fr-FR" sz="2800" b="1" dirty="0" smtClean="0">
                <a:solidFill>
                  <a:srgbClr val="000000"/>
                </a:solidFill>
              </a:rPr>
              <a:t>Catalogage</a:t>
            </a:r>
            <a:r>
              <a:rPr lang="fr-FR" altLang="fr-FR" sz="2800" dirty="0" smtClean="0">
                <a:solidFill>
                  <a:srgbClr val="000000"/>
                </a:solidFill>
              </a:rPr>
              <a:t> : « </a:t>
            </a:r>
            <a:r>
              <a:rPr lang="fr-FR" sz="2800" dirty="0" smtClean="0">
                <a:solidFill>
                  <a:srgbClr val="000000"/>
                </a:solidFill>
              </a:rPr>
              <a:t>connaître </a:t>
            </a:r>
            <a:r>
              <a:rPr lang="fr-FR" sz="2800" dirty="0">
                <a:solidFill>
                  <a:srgbClr val="000000"/>
                </a:solidFill>
              </a:rPr>
              <a:t>soi-même et faire connaître à d’autres les produits dont dispose un service, particulièrement ceux qu'il peut diffuser. Il ne s’agit donc pas de donner le détail de l’information disponible sur le produit, mais d’en indiquer les caractéristiques principales, afin de faciliter le choix des utilisateurs</a:t>
            </a:r>
            <a:r>
              <a:rPr lang="fr-FR" sz="2800" dirty="0" smtClean="0">
                <a:solidFill>
                  <a:srgbClr val="000000"/>
                </a:solidFill>
              </a:rPr>
              <a:t>. » </a:t>
            </a:r>
            <a:r>
              <a:rPr lang="fr-FR" i="1" dirty="0"/>
              <a:t>Laurent </a:t>
            </a:r>
            <a:r>
              <a:rPr lang="fr-FR" i="1" dirty="0" err="1"/>
              <a:t>Coudercy</a:t>
            </a:r>
            <a:r>
              <a:rPr lang="fr-FR" i="1" dirty="0"/>
              <a:t>, CERTU</a:t>
            </a:r>
            <a:endParaRPr lang="fr-FR" altLang="fr-FR" dirty="0">
              <a:solidFill>
                <a:srgbClr val="000000"/>
              </a:solidFill>
            </a:endParaRPr>
          </a:p>
          <a:p>
            <a:pPr>
              <a:spcBef>
                <a:spcPts val="1425"/>
              </a:spcBef>
              <a:buSzPct val="45000"/>
              <a:buFont typeface="Wingdings" panose="05000000000000000000" pitchFamily="2" charset="2"/>
              <a:buChar char=""/>
            </a:pPr>
            <a:endParaRPr lang="fr-FR" sz="2800" dirty="0">
              <a:solidFill>
                <a:srgbClr val="000000"/>
              </a:solidFill>
            </a:endParaRPr>
          </a:p>
        </p:txBody>
      </p:sp>
    </p:spTree>
    <p:extLst>
      <p:ext uri="{BB962C8B-B14F-4D97-AF65-F5344CB8AC3E}">
        <p14:creationId xmlns:p14="http://schemas.microsoft.com/office/powerpoint/2010/main" val="31813670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1">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Standardisation et outils </a:t>
            </a:r>
            <a:r>
              <a:rPr lang="fr-FR" sz="3200" dirty="0">
                <a:latin typeface="Arial" panose="020B0604020202020204" pitchFamily="34" charset="0"/>
                <a:cs typeface="Arial" panose="020B0604020202020204" pitchFamily="34" charset="0"/>
              </a:rPr>
              <a:t>- </a:t>
            </a:r>
            <a:r>
              <a:rPr lang="fr-FR" sz="3200" dirty="0" smtClean="0">
                <a:latin typeface="Arial" panose="020B0604020202020204" pitchFamily="34" charset="0"/>
                <a:cs typeface="Arial" panose="020B0604020202020204" pitchFamily="34" charset="0"/>
              </a:rPr>
              <a:t>PLAN</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628650" y="2201682"/>
            <a:ext cx="7886700" cy="3265597"/>
          </a:xfrm>
        </p:spPr>
        <p:txBody>
          <a:bodyPr/>
          <a:lstStyle/>
          <a:p>
            <a:r>
              <a:rPr lang="fr-FR" dirty="0" smtClean="0">
                <a:latin typeface="Arial" panose="020B0604020202020204" pitchFamily="34" charset="0"/>
                <a:cs typeface="Arial" panose="020B0604020202020204" pitchFamily="34" charset="0"/>
              </a:rPr>
              <a:t>Métadonnées</a:t>
            </a:r>
          </a:p>
          <a:p>
            <a:r>
              <a:rPr lang="fr-FR" dirty="0" smtClean="0">
                <a:latin typeface="Arial" panose="020B0604020202020204" pitchFamily="34" charset="0"/>
                <a:cs typeface="Arial" panose="020B0604020202020204" pitchFamily="34" charset="0"/>
              </a:rPr>
              <a:t>Web services et protocoles</a:t>
            </a:r>
          </a:p>
          <a:p>
            <a:r>
              <a:rPr lang="fr-FR" dirty="0" err="1" smtClean="0">
                <a:latin typeface="Arial" panose="020B0604020202020204" pitchFamily="34" charset="0"/>
                <a:cs typeface="Arial" panose="020B0604020202020204" pitchFamily="34" charset="0"/>
              </a:rPr>
              <a:t>GeoCMS</a:t>
            </a:r>
            <a:r>
              <a:rPr lang="fr-FR" dirty="0" smtClean="0">
                <a:latin typeface="Arial" panose="020B0604020202020204" pitchFamily="34" charset="0"/>
                <a:cs typeface="Arial" panose="020B0604020202020204" pitchFamily="34" charset="0"/>
              </a:rPr>
              <a:t> et Infrastructure de données Spatiales</a:t>
            </a:r>
          </a:p>
          <a:p>
            <a:r>
              <a:rPr lang="fr-FR" dirty="0" smtClean="0">
                <a:latin typeface="Arial" panose="020B0604020202020204" pitchFamily="34" charset="0"/>
                <a:cs typeface="Arial" panose="020B0604020202020204" pitchFamily="34" charset="0"/>
              </a:rPr>
              <a:t>Réseau SIST</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24167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1">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Standardisation et outils </a:t>
            </a:r>
            <a:r>
              <a:rPr lang="fr-FR" sz="3200" dirty="0">
                <a:latin typeface="Arial" panose="020B0604020202020204" pitchFamily="34" charset="0"/>
                <a:cs typeface="Arial" panose="020B0604020202020204" pitchFamily="34" charset="0"/>
              </a:rPr>
              <a:t>- Métadonnées</a:t>
            </a:r>
          </a:p>
        </p:txBody>
      </p:sp>
      <p:sp>
        <p:nvSpPr>
          <p:cNvPr id="3" name="Espace réservé du contenu 2"/>
          <p:cNvSpPr>
            <a:spLocks noGrp="1"/>
          </p:cNvSpPr>
          <p:nvPr>
            <p:ph idx="1"/>
          </p:nvPr>
        </p:nvSpPr>
        <p:spPr>
          <a:xfrm>
            <a:off x="207818" y="561568"/>
            <a:ext cx="8936182" cy="6296432"/>
          </a:xfrm>
        </p:spPr>
        <p:txBody>
          <a:bodyPr>
            <a:normAutofit fontScale="62500" lnSpcReduction="20000"/>
          </a:bodyPr>
          <a:lstStyle/>
          <a:p>
            <a:endParaRPr lang="fr-FR" dirty="0" smtClean="0">
              <a:latin typeface="Arial" panose="020B0604020202020204" pitchFamily="34" charset="0"/>
              <a:cs typeface="Arial" panose="020B0604020202020204" pitchFamily="34" charset="0"/>
            </a:endParaRPr>
          </a:p>
          <a:p>
            <a:pPr>
              <a:buFont typeface="Wingdings" panose="05000000000000000000" pitchFamily="2" charset="2"/>
              <a:buChar char="Ø"/>
            </a:pPr>
            <a:r>
              <a:rPr lang="fr-FR" dirty="0" smtClean="0">
                <a:latin typeface="Arial" panose="020B0604020202020204" pitchFamily="34" charset="0"/>
                <a:cs typeface="Arial" panose="020B0604020202020204" pitchFamily="34" charset="0"/>
              </a:rPr>
              <a:t>Standardisation générale possible :</a:t>
            </a:r>
          </a:p>
          <a:p>
            <a:r>
              <a:rPr lang="fr-FR" b="1" dirty="0" smtClean="0">
                <a:latin typeface="Arial" panose="020B0604020202020204" pitchFamily="34" charset="0"/>
                <a:cs typeface="Arial" panose="020B0604020202020204" pitchFamily="34" charset="0"/>
              </a:rPr>
              <a:t>Choix </a:t>
            </a:r>
            <a:r>
              <a:rPr lang="fr-FR" b="1" dirty="0">
                <a:latin typeface="Arial" panose="020B0604020202020204" pitchFamily="34" charset="0"/>
                <a:cs typeface="Arial" panose="020B0604020202020204" pitchFamily="34" charset="0"/>
              </a:rPr>
              <a:t>d’un </a:t>
            </a:r>
            <a:r>
              <a:rPr lang="fr-FR" b="1" dirty="0" smtClean="0">
                <a:latin typeface="Arial" panose="020B0604020202020204" pitchFamily="34" charset="0"/>
                <a:cs typeface="Arial" panose="020B0604020202020204" pitchFamily="34" charset="0"/>
              </a:rPr>
              <a:t>standard de métadonnées, ex : ISO 19139</a:t>
            </a:r>
          </a:p>
          <a:p>
            <a:pPr marL="0" indent="0">
              <a:buNone/>
            </a:pPr>
            <a:r>
              <a:rPr lang="fr-FR" b="1" dirty="0" smtClean="0">
                <a:latin typeface="Arial" panose="020B0604020202020204" pitchFamily="34" charset="0"/>
                <a:cs typeface="Arial" panose="020B0604020202020204" pitchFamily="34" charset="0"/>
              </a:rPr>
              <a:t>          Adapté pour l’information géographique</a:t>
            </a:r>
            <a:endParaRPr lang="fr-FR" b="1" dirty="0">
              <a:latin typeface="Arial" panose="020B0604020202020204" pitchFamily="34" charset="0"/>
              <a:cs typeface="Arial" panose="020B0604020202020204" pitchFamily="34" charset="0"/>
            </a:endParaRPr>
          </a:p>
          <a:p>
            <a:r>
              <a:rPr lang="fr-FR" b="1" dirty="0">
                <a:latin typeface="Arial" panose="020B0604020202020204" pitchFamily="34" charset="0"/>
                <a:cs typeface="Arial" panose="020B0604020202020204" pitchFamily="34" charset="0"/>
              </a:rPr>
              <a:t>Choix d’un outil qui respecte la </a:t>
            </a:r>
            <a:r>
              <a:rPr lang="fr-FR" b="1" dirty="0" smtClean="0">
                <a:latin typeface="Arial" panose="020B0604020202020204" pitchFamily="34" charset="0"/>
                <a:cs typeface="Arial" panose="020B0604020202020204" pitchFamily="34" charset="0"/>
              </a:rPr>
              <a:t>norme, ex </a:t>
            </a:r>
            <a:r>
              <a:rPr lang="fr-FR" b="1" dirty="0">
                <a:latin typeface="Arial" panose="020B0604020202020204" pitchFamily="34" charset="0"/>
                <a:cs typeface="Arial" panose="020B0604020202020204" pitchFamily="34" charset="0"/>
              </a:rPr>
              <a:t>: </a:t>
            </a:r>
            <a:r>
              <a:rPr lang="fr-FR" b="1" dirty="0" err="1" smtClean="0">
                <a:latin typeface="Arial" panose="020B0604020202020204" pitchFamily="34" charset="0"/>
                <a:cs typeface="Arial" panose="020B0604020202020204" pitchFamily="34" charset="0"/>
              </a:rPr>
              <a:t>CatMDEdit</a:t>
            </a:r>
            <a:endParaRPr lang="fr-FR" b="1" dirty="0">
              <a:latin typeface="Arial" panose="020B0604020202020204" pitchFamily="34" charset="0"/>
              <a:cs typeface="Arial" panose="020B0604020202020204" pitchFamily="34" charset="0"/>
            </a:endParaRPr>
          </a:p>
          <a:p>
            <a:pPr marL="0" indent="0">
              <a:buNone/>
            </a:pPr>
            <a:r>
              <a:rPr lang="fr-FR" b="1" dirty="0">
                <a:latin typeface="Arial" panose="020B0604020202020204" pitchFamily="34" charset="0"/>
                <a:cs typeface="Arial" panose="020B0604020202020204" pitchFamily="34" charset="0"/>
              </a:rPr>
              <a:t> </a:t>
            </a:r>
            <a:r>
              <a:rPr lang="fr-FR" b="1" dirty="0" smtClean="0">
                <a:latin typeface="Arial" panose="020B0604020202020204" pitchFamily="34" charset="0"/>
                <a:cs typeface="Arial" panose="020B0604020202020204" pitchFamily="34" charset="0"/>
              </a:rPr>
              <a:t>         Logiciel </a:t>
            </a:r>
            <a:r>
              <a:rPr lang="fr-FR" b="1" dirty="0" err="1">
                <a:latin typeface="Arial" panose="020B0604020202020204" pitchFamily="34" charset="0"/>
                <a:cs typeface="Arial" panose="020B0604020202020204" pitchFamily="34" charset="0"/>
              </a:rPr>
              <a:t>standalone</a:t>
            </a:r>
            <a:r>
              <a:rPr lang="fr-FR" b="1" dirty="0">
                <a:latin typeface="Arial" panose="020B0604020202020204" pitchFamily="34" charset="0"/>
                <a:cs typeface="Arial" panose="020B0604020202020204" pitchFamily="34" charset="0"/>
              </a:rPr>
              <a:t> mis à jour </a:t>
            </a:r>
            <a:r>
              <a:rPr lang="fr-FR" b="1" dirty="0" smtClean="0">
                <a:latin typeface="Arial" panose="020B0604020202020204" pitchFamily="34" charset="0"/>
                <a:cs typeface="Arial" panose="020B0604020202020204" pitchFamily="34" charset="0"/>
              </a:rPr>
              <a:t>régulièrement, Export </a:t>
            </a:r>
            <a:r>
              <a:rPr lang="fr-FR" b="1" dirty="0">
                <a:latin typeface="Arial" panose="020B0604020202020204" pitchFamily="34" charset="0"/>
                <a:cs typeface="Arial" panose="020B0604020202020204" pitchFamily="34" charset="0"/>
              </a:rPr>
              <a:t>XML </a:t>
            </a:r>
            <a:r>
              <a:rPr lang="fr-FR" b="1" dirty="0" smtClean="0">
                <a:latin typeface="Arial" panose="020B0604020202020204" pitchFamily="34" charset="0"/>
                <a:cs typeface="Arial" panose="020B0604020202020204" pitchFamily="34" charset="0"/>
              </a:rPr>
              <a:t>19139</a:t>
            </a:r>
          </a:p>
          <a:p>
            <a:pPr marL="0" indent="0">
              <a:buNone/>
            </a:pPr>
            <a:r>
              <a:rPr lang="fr-FR" dirty="0">
                <a:latin typeface="Arial" panose="020B0604020202020204" pitchFamily="34" charset="0"/>
                <a:cs typeface="Arial" panose="020B0604020202020204" pitchFamily="34" charset="0"/>
                <a:hlinkClick r:id="rId2"/>
              </a:rPr>
              <a:t>https://data.gulfresearchinitiative.org/metadata-editor</a:t>
            </a:r>
            <a:r>
              <a:rPr lang="fr-FR" dirty="0" smtClean="0">
                <a:latin typeface="Arial" panose="020B0604020202020204" pitchFamily="34" charset="0"/>
                <a:cs typeface="Arial" panose="020B0604020202020204" pitchFamily="34" charset="0"/>
                <a:hlinkClick r:id="rId2"/>
              </a:rPr>
              <a:t>/</a:t>
            </a:r>
            <a:endParaRPr lang="fr-FR" dirty="0" smtClean="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Choix d’un outil de catalogage, </a:t>
            </a:r>
            <a:r>
              <a:rPr lang="fr-FR" dirty="0" err="1" smtClean="0">
                <a:latin typeface="Arial" panose="020B0604020202020204" pitchFamily="34" charset="0"/>
                <a:cs typeface="Arial" panose="020B0604020202020204" pitchFamily="34" charset="0"/>
              </a:rPr>
              <a:t>GeoNetwork</a:t>
            </a:r>
            <a:endParaRPr lang="fr-FR" dirty="0" smtClean="0">
              <a:latin typeface="Arial" panose="020B0604020202020204" pitchFamily="34" charset="0"/>
              <a:cs typeface="Arial" panose="020B0604020202020204" pitchFamily="34" charset="0"/>
            </a:endParaRPr>
          </a:p>
          <a:p>
            <a:pPr marL="0" indent="0">
              <a:buNone/>
            </a:pPr>
            <a:r>
              <a:rPr lang="fr-FR" dirty="0" smtClean="0">
                <a:latin typeface="Arial" panose="020B0604020202020204" pitchFamily="34" charset="0"/>
                <a:cs typeface="Arial" panose="020B0604020202020204" pitchFamily="34" charset="0"/>
              </a:rPr>
              <a:t>          sur étagère </a:t>
            </a:r>
            <a:r>
              <a:rPr lang="fr-FR" dirty="0">
                <a:latin typeface="Arial" panose="020B0604020202020204" pitchFamily="34" charset="0"/>
                <a:cs typeface="Arial" panose="020B0604020202020204" pitchFamily="34" charset="0"/>
              </a:rPr>
              <a:t>open source, ISO 19139 </a:t>
            </a:r>
            <a:r>
              <a:rPr lang="fr-FR" dirty="0" smtClean="0">
                <a:latin typeface="Arial" panose="020B0604020202020204" pitchFamily="34" charset="0"/>
                <a:cs typeface="Arial" panose="020B0604020202020204" pitchFamily="34" charset="0"/>
              </a:rPr>
              <a:t> et tout standards, sécurité</a:t>
            </a:r>
            <a:endParaRPr lang="fr-FR" dirty="0">
              <a:latin typeface="Arial" panose="020B0604020202020204" pitchFamily="34" charset="0"/>
              <a:cs typeface="Arial" panose="020B0604020202020204" pitchFamily="34" charset="0"/>
            </a:endParaRPr>
          </a:p>
          <a:p>
            <a:pPr marL="0" indent="0">
              <a:buNone/>
            </a:pPr>
            <a:endParaRPr lang="fr-FR" dirty="0">
              <a:latin typeface="Arial" panose="020B0604020202020204" pitchFamily="34" charset="0"/>
              <a:cs typeface="Arial" panose="020B0604020202020204" pitchFamily="34" charset="0"/>
            </a:endParaRPr>
          </a:p>
          <a:p>
            <a:pPr>
              <a:buFont typeface="Wingdings" panose="05000000000000000000" pitchFamily="2" charset="2"/>
              <a:buChar char="Ø"/>
            </a:pPr>
            <a:r>
              <a:rPr lang="fr-FR" dirty="0">
                <a:latin typeface="Arial" panose="020B0604020202020204" pitchFamily="34" charset="0"/>
                <a:cs typeface="Arial" panose="020B0604020202020204" pitchFamily="34" charset="0"/>
              </a:rPr>
              <a:t>Standardisation </a:t>
            </a:r>
            <a:r>
              <a:rPr lang="fr-FR" dirty="0" smtClean="0">
                <a:latin typeface="Arial" panose="020B0604020202020204" pitchFamily="34" charset="0"/>
                <a:cs typeface="Arial" panose="020B0604020202020204" pitchFamily="34" charset="0"/>
              </a:rPr>
              <a:t>adaptée à EPOS </a:t>
            </a:r>
            <a:r>
              <a:rPr lang="fr-FR" dirty="0">
                <a:latin typeface="Arial" panose="020B0604020202020204" pitchFamily="34" charset="0"/>
                <a:cs typeface="Arial" panose="020B0604020202020204" pitchFamily="34" charset="0"/>
              </a:rPr>
              <a:t>:</a:t>
            </a:r>
          </a:p>
          <a:p>
            <a:r>
              <a:rPr lang="fr-FR" dirty="0" smtClean="0">
                <a:latin typeface="Arial" panose="020B0604020202020204" pitchFamily="34" charset="0"/>
                <a:cs typeface="Arial" panose="020B0604020202020204" pitchFamily="34" charset="0"/>
              </a:rPr>
              <a:t> Se conformer au standard XML EPOS-DCAT-AP</a:t>
            </a:r>
          </a:p>
          <a:p>
            <a:pPr marL="0" indent="0">
              <a:buNone/>
            </a:pPr>
            <a:r>
              <a:rPr lang="fr-FR" dirty="0">
                <a:latin typeface="Arial" panose="020B0604020202020204" pitchFamily="34" charset="0"/>
                <a:cs typeface="Arial" panose="020B0604020202020204" pitchFamily="34" charset="0"/>
                <a:hlinkClick r:id="rId3"/>
              </a:rPr>
              <a:t>https://</a:t>
            </a:r>
            <a:r>
              <a:rPr lang="fr-FR" dirty="0" smtClean="0">
                <a:latin typeface="Arial" panose="020B0604020202020204" pitchFamily="34" charset="0"/>
                <a:cs typeface="Arial" panose="020B0604020202020204" pitchFamily="34" charset="0"/>
                <a:hlinkClick r:id="rId3"/>
              </a:rPr>
              <a:t>github.com/epos-eu/EPOS-DCAT-AP/blob/master/examples/WP11/DynVolc.xml</a:t>
            </a:r>
            <a:endParaRPr lang="fr-FR" dirty="0" smtClean="0">
              <a:latin typeface="Arial" panose="020B0604020202020204" pitchFamily="34" charset="0"/>
              <a:cs typeface="Arial" panose="020B0604020202020204" pitchFamily="34" charset="0"/>
            </a:endParaRPr>
          </a:p>
          <a:p>
            <a:pPr marL="0" indent="0">
              <a:buNone/>
            </a:pPr>
            <a:endParaRPr lang="fr-FR" dirty="0" smtClean="0">
              <a:latin typeface="Arial" panose="020B0604020202020204" pitchFamily="34" charset="0"/>
              <a:cs typeface="Arial" panose="020B0604020202020204" pitchFamily="34" charset="0"/>
            </a:endParaRPr>
          </a:p>
          <a:p>
            <a:r>
              <a:rPr lang="fr-FR" b="1" dirty="0" smtClean="0">
                <a:latin typeface="Arial" panose="020B0604020202020204" pitchFamily="34" charset="0"/>
                <a:cs typeface="Arial" panose="020B0604020202020204" pitchFamily="34" charset="0"/>
              </a:rPr>
              <a:t>Licence</a:t>
            </a:r>
            <a:r>
              <a:rPr lang="fr-FR" dirty="0" smtClean="0">
                <a:latin typeface="Arial" panose="020B0604020202020204" pitchFamily="34" charset="0"/>
                <a:cs typeface="Arial" panose="020B0604020202020204" pitchFamily="34" charset="0"/>
              </a:rPr>
              <a:t>, ex : CC-BY-NC 4.0</a:t>
            </a:r>
            <a:endParaRPr lang="fr-FR" dirty="0">
              <a:latin typeface="Arial" panose="020B0604020202020204" pitchFamily="34" charset="0"/>
              <a:cs typeface="Arial" panose="020B0604020202020204" pitchFamily="34" charset="0"/>
            </a:endParaRPr>
          </a:p>
          <a:p>
            <a:r>
              <a:rPr lang="fr-FR" b="1" dirty="0" smtClean="0">
                <a:latin typeface="Arial" panose="020B0604020202020204" pitchFamily="34" charset="0"/>
                <a:cs typeface="Arial" panose="020B0604020202020204" pitchFamily="34" charset="0"/>
              </a:rPr>
              <a:t>DOI</a:t>
            </a:r>
            <a:r>
              <a:rPr lang="fr-FR" dirty="0" smtClean="0">
                <a:latin typeface="Arial" panose="020B0604020202020204" pitchFamily="34" charset="0"/>
                <a:cs typeface="Arial" panose="020B0604020202020204" pitchFamily="34" charset="0"/>
              </a:rPr>
              <a:t>, voir INIST </a:t>
            </a:r>
            <a:r>
              <a:rPr lang="fr-FR" dirty="0">
                <a:latin typeface="Arial" panose="020B0604020202020204" pitchFamily="34" charset="0"/>
                <a:cs typeface="Arial" panose="020B0604020202020204" pitchFamily="34" charset="0"/>
              </a:rPr>
              <a:t>SERVICE ANALYSER / </a:t>
            </a:r>
            <a:r>
              <a:rPr lang="fr-FR" dirty="0" smtClean="0">
                <a:latin typeface="Arial" panose="020B0604020202020204" pitchFamily="34" charset="0"/>
                <a:cs typeface="Arial" panose="020B0604020202020204" pitchFamily="34" charset="0"/>
              </a:rPr>
              <a:t>VALORISER VALORISATION </a:t>
            </a:r>
            <a:r>
              <a:rPr lang="fr-FR" dirty="0">
                <a:latin typeface="Arial" panose="020B0604020202020204" pitchFamily="34" charset="0"/>
                <a:cs typeface="Arial" panose="020B0604020202020204" pitchFamily="34" charset="0"/>
              </a:rPr>
              <a:t>DES DONNEES DE LA </a:t>
            </a:r>
            <a:r>
              <a:rPr lang="fr-FR" dirty="0" smtClean="0">
                <a:latin typeface="Arial" panose="020B0604020202020204" pitchFamily="34" charset="0"/>
                <a:cs typeface="Arial" panose="020B0604020202020204" pitchFamily="34" charset="0"/>
              </a:rPr>
              <a:t>RECHERCHE « DEVIS ATTRIBUTION </a:t>
            </a:r>
            <a:r>
              <a:rPr lang="fr-FR" dirty="0">
                <a:latin typeface="Arial" panose="020B0604020202020204" pitchFamily="34" charset="0"/>
                <a:cs typeface="Arial" panose="020B0604020202020204" pitchFamily="34" charset="0"/>
              </a:rPr>
              <a:t>D’IDENTIFIANTS NUMERIQUES (DOI</a:t>
            </a:r>
            <a:r>
              <a:rPr lang="fr-FR" dirty="0" smtClean="0">
                <a:latin typeface="Arial" panose="020B0604020202020204" pitchFamily="34" charset="0"/>
                <a:cs typeface="Arial" panose="020B0604020202020204" pitchFamily="34" charset="0"/>
              </a:rPr>
              <a:t>) »</a:t>
            </a:r>
            <a:endParaRPr lang="fr-FR" dirty="0">
              <a:latin typeface="Arial" panose="020B0604020202020204" pitchFamily="34" charset="0"/>
              <a:cs typeface="Arial" panose="020B0604020202020204" pitchFamily="34" charset="0"/>
            </a:endParaRPr>
          </a:p>
          <a:p>
            <a:pPr marL="0" indent="0">
              <a:buNone/>
            </a:pPr>
            <a:r>
              <a:rPr lang="fr-FR" dirty="0">
                <a:latin typeface="Arial" panose="020B0604020202020204" pitchFamily="34" charset="0"/>
                <a:cs typeface="Arial" panose="020B0604020202020204" pitchFamily="34" charset="0"/>
                <a:hlinkClick r:id="rId4"/>
              </a:rPr>
              <a:t>https://search.datacite.org</a:t>
            </a:r>
            <a:r>
              <a:rPr lang="fr-FR" dirty="0" smtClean="0">
                <a:latin typeface="Arial" panose="020B0604020202020204" pitchFamily="34" charset="0"/>
                <a:cs typeface="Arial" panose="020B0604020202020204" pitchFamily="34" charset="0"/>
                <a:hlinkClick r:id="rId4"/>
              </a:rPr>
              <a:t>/</a:t>
            </a:r>
            <a:endParaRPr lang="fr-FR" dirty="0" smtClean="0">
              <a:latin typeface="Arial" panose="020B0604020202020204" pitchFamily="34" charset="0"/>
              <a:cs typeface="Arial" panose="020B0604020202020204" pitchFamily="34" charset="0"/>
            </a:endParaRPr>
          </a:p>
          <a:p>
            <a:pPr marL="0" indent="0">
              <a:buNone/>
            </a:pPr>
            <a:endParaRPr lang="fr-FR" dirty="0">
              <a:latin typeface="Arial" panose="020B0604020202020204" pitchFamily="34" charset="0"/>
              <a:cs typeface="Arial" panose="020B0604020202020204" pitchFamily="34" charset="0"/>
            </a:endParaRPr>
          </a:p>
        </p:txBody>
      </p:sp>
      <p:sp>
        <p:nvSpPr>
          <p:cNvPr id="5" name="ZoneTexte 4"/>
          <p:cNvSpPr txBox="1"/>
          <p:nvPr/>
        </p:nvSpPr>
        <p:spPr>
          <a:xfrm>
            <a:off x="23461" y="6488668"/>
            <a:ext cx="417102" cy="369332"/>
          </a:xfrm>
          <a:prstGeom prst="rect">
            <a:avLst/>
          </a:prstGeom>
          <a:noFill/>
        </p:spPr>
        <p:txBody>
          <a:bodyPr wrap="none" rtlCol="0">
            <a:spAutoFit/>
          </a:bodyPr>
          <a:lstStyle/>
          <a:p>
            <a:r>
              <a:rPr lang="fr-FR" dirty="0" smtClean="0"/>
              <a:t>+2</a:t>
            </a:r>
            <a:endParaRPr lang="fr-FR" dirty="0"/>
          </a:p>
        </p:txBody>
      </p:sp>
    </p:spTree>
    <p:extLst>
      <p:ext uri="{BB962C8B-B14F-4D97-AF65-F5344CB8AC3E}">
        <p14:creationId xmlns:p14="http://schemas.microsoft.com/office/powerpoint/2010/main" val="32968415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Licences</a:t>
            </a:r>
            <a:endParaRPr lang="fr-FR" dirty="0"/>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313907" y="1825625"/>
            <a:ext cx="8736178" cy="3924726"/>
          </a:xfrm>
          <a:prstGeom prst="rect">
            <a:avLst/>
          </a:prstGeom>
        </p:spPr>
      </p:pic>
    </p:spTree>
    <p:extLst>
      <p:ext uri="{BB962C8B-B14F-4D97-AF65-F5344CB8AC3E}">
        <p14:creationId xmlns:p14="http://schemas.microsoft.com/office/powerpoint/2010/main" val="18157184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2"/>
          <p:cNvSpPr>
            <a:spLocks noGrp="1" noChangeArrowheads="1"/>
          </p:cNvSpPr>
          <p:nvPr>
            <p:ph type="title"/>
          </p:nvPr>
        </p:nvSpPr>
        <p:spPr>
          <a:xfrm>
            <a:off x="456481" y="273961"/>
            <a:ext cx="8228160" cy="671612"/>
          </a:xfrm>
        </p:spPr>
        <p:txBody>
          <a:bodyPr vert="horz" lIns="91440" tIns="35482" rIns="91440" bIns="45720" rtlCol="0" anchor="ctr">
            <a:normAutofit fontScale="90000"/>
          </a:bodyPr>
          <a:lstStyle/>
          <a:p>
            <a:pP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dirty="0" smtClean="0"/>
              <a:t>Un DOI pour une base de données</a:t>
            </a:r>
          </a:p>
        </p:txBody>
      </p:sp>
      <p:sp>
        <p:nvSpPr>
          <p:cNvPr id="92165" name="Rectangle 3"/>
          <p:cNvSpPr>
            <a:spLocks noGrp="1" noChangeArrowheads="1"/>
          </p:cNvSpPr>
          <p:nvPr>
            <p:ph type="body" idx="1"/>
          </p:nvPr>
        </p:nvSpPr>
        <p:spPr>
          <a:xfrm>
            <a:off x="0" y="945573"/>
            <a:ext cx="9079201" cy="4083627"/>
          </a:xfrm>
        </p:spPr>
        <p:txBody>
          <a:bodyPr>
            <a:noAutofit/>
          </a:bodyPr>
          <a:lstStyle/>
          <a:p>
            <a:pPr marL="391686" indent="-293764" algn="ctr">
              <a:spcBef>
                <a:spcPct val="0"/>
              </a:spcBef>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z="2000" dirty="0">
                <a:latin typeface="Arial" panose="020B0604020202020204" pitchFamily="34" charset="0"/>
                <a:cs typeface="Arial" panose="020B0604020202020204" pitchFamily="34" charset="0"/>
              </a:rPr>
              <a:t>'Lien' permettant </a:t>
            </a:r>
            <a:r>
              <a:rPr lang="fr-FR" altLang="fr-FR" sz="2000" b="1" dirty="0">
                <a:latin typeface="Arial" panose="020B0604020202020204" pitchFamily="34" charset="0"/>
                <a:cs typeface="Arial" panose="020B0604020202020204" pitchFamily="34" charset="0"/>
              </a:rPr>
              <a:t>d'identifier</a:t>
            </a:r>
            <a:r>
              <a:rPr lang="fr-FR" altLang="fr-FR" sz="2000" dirty="0">
                <a:latin typeface="Arial" panose="020B0604020202020204" pitchFamily="34" charset="0"/>
                <a:cs typeface="Arial" panose="020B0604020202020204" pitchFamily="34" charset="0"/>
              </a:rPr>
              <a:t> de façon </a:t>
            </a:r>
            <a:r>
              <a:rPr lang="fr-FR" altLang="fr-FR" sz="2000" b="1" dirty="0">
                <a:latin typeface="Arial" panose="020B0604020202020204" pitchFamily="34" charset="0"/>
                <a:cs typeface="Arial" panose="020B0604020202020204" pitchFamily="34" charset="0"/>
              </a:rPr>
              <a:t>permanente</a:t>
            </a:r>
            <a:r>
              <a:rPr lang="fr-FR" altLang="fr-FR" sz="2000" dirty="0">
                <a:latin typeface="Arial" panose="020B0604020202020204" pitchFamily="34" charset="0"/>
                <a:cs typeface="Arial" panose="020B0604020202020204" pitchFamily="34" charset="0"/>
              </a:rPr>
              <a:t> un ensemble de données</a:t>
            </a:r>
          </a:p>
          <a:p>
            <a:pPr marL="391686" indent="-293764">
              <a:spcBef>
                <a:spcPct val="0"/>
              </a:spcBef>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endParaRPr lang="fr-FR" altLang="fr-FR" sz="2000" dirty="0">
              <a:latin typeface="Arial" panose="020B0604020202020204" pitchFamily="34" charset="0"/>
              <a:cs typeface="Arial" panose="020B0604020202020204" pitchFamily="34" charset="0"/>
            </a:endParaRPr>
          </a:p>
          <a:p>
            <a:pPr marL="391686" indent="-293764">
              <a:spcBef>
                <a:spcPct val="0"/>
              </a:spcBef>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z="2000" b="1" dirty="0">
                <a:latin typeface="Arial" panose="020B0604020202020204" pitchFamily="34" charset="0"/>
                <a:cs typeface="Arial" panose="020B0604020202020204" pitchFamily="34" charset="0"/>
              </a:rPr>
              <a:t>Le but</a:t>
            </a:r>
            <a:r>
              <a:rPr lang="fr-FR" altLang="fr-FR" sz="2000" dirty="0">
                <a:latin typeface="Arial" panose="020B0604020202020204" pitchFamily="34" charset="0"/>
                <a:cs typeface="Arial" panose="020B0604020202020204" pitchFamily="34" charset="0"/>
              </a:rPr>
              <a:t> des DOI est de faciliter la gestion numérique sur le long terme de toute chose en associant des métadonnées à l'identifiant de la chose à gérer. Les métadonnées peuvent évoluer mais pas l'identifiant.</a:t>
            </a:r>
          </a:p>
          <a:p>
            <a:pPr marL="391686" indent="-293764">
              <a:spcBef>
                <a:spcPct val="0"/>
              </a:spcBef>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endParaRPr lang="fr-FR" altLang="fr-FR" sz="2000" dirty="0">
              <a:latin typeface="Arial" panose="020B0604020202020204" pitchFamily="34" charset="0"/>
              <a:cs typeface="Arial" panose="020B0604020202020204" pitchFamily="34" charset="0"/>
            </a:endParaRPr>
          </a:p>
          <a:p>
            <a:pPr marL="391686" indent="-293764">
              <a:spcBef>
                <a:spcPct val="0"/>
              </a:spcBef>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z="2000" dirty="0">
                <a:latin typeface="Arial" panose="020B0604020202020204" pitchFamily="34" charset="0"/>
                <a:cs typeface="Arial" panose="020B0604020202020204" pitchFamily="34" charset="0"/>
              </a:rPr>
              <a:t>Pour créer un DOI sur une base de données, il faut :</a:t>
            </a:r>
          </a:p>
          <a:p>
            <a:pPr marL="391686" indent="-293764">
              <a:spcBef>
                <a:spcPct val="0"/>
              </a:spcBef>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z="2000" dirty="0">
                <a:latin typeface="Arial" panose="020B0604020202020204" pitchFamily="34" charset="0"/>
                <a:cs typeface="Arial" panose="020B0604020202020204" pitchFamily="34" charset="0"/>
              </a:rPr>
              <a:t>    - </a:t>
            </a:r>
            <a:r>
              <a:rPr lang="fr-FR" altLang="fr-FR" sz="2000" b="1" dirty="0">
                <a:latin typeface="Arial" panose="020B0604020202020204" pitchFamily="34" charset="0"/>
                <a:cs typeface="Arial" panose="020B0604020202020204" pitchFamily="34" charset="0"/>
              </a:rPr>
              <a:t>un nom</a:t>
            </a:r>
            <a:r>
              <a:rPr lang="fr-FR" altLang="fr-FR" sz="2000" dirty="0">
                <a:latin typeface="Arial" panose="020B0604020202020204" pitchFamily="34" charset="0"/>
                <a:cs typeface="Arial" panose="020B0604020202020204" pitchFamily="34" charset="0"/>
              </a:rPr>
              <a:t> de DOI</a:t>
            </a:r>
          </a:p>
          <a:p>
            <a:pPr marL="1175057" lvl="2" indent="-260644">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dirty="0">
                <a:latin typeface="Arial" panose="020B0604020202020204" pitchFamily="34" charset="0"/>
                <a:cs typeface="Arial" panose="020B0604020202020204" pitchFamily="34" charset="0"/>
              </a:rPr>
              <a:t>* Le préfixe est attribué par l’agence DOI, en l’occurrence l’</a:t>
            </a:r>
            <a:r>
              <a:rPr lang="fr-FR" altLang="fr-FR" dirty="0" err="1">
                <a:latin typeface="Arial" panose="020B0604020202020204" pitchFamily="34" charset="0"/>
                <a:cs typeface="Arial" panose="020B0604020202020204" pitchFamily="34" charset="0"/>
              </a:rPr>
              <a:t>Inist</a:t>
            </a:r>
            <a:r>
              <a:rPr lang="fr-FR" altLang="fr-FR" dirty="0">
                <a:latin typeface="Arial" panose="020B0604020202020204" pitchFamily="34" charset="0"/>
                <a:cs typeface="Arial" panose="020B0604020202020204" pitchFamily="34" charset="0"/>
              </a:rPr>
              <a:t>-CNRS,</a:t>
            </a:r>
          </a:p>
          <a:p>
            <a:pPr marL="1175057" lvl="2" indent="-260644">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dirty="0">
                <a:latin typeface="Arial" panose="020B0604020202020204" pitchFamily="34" charset="0"/>
                <a:cs typeface="Arial" panose="020B0604020202020204" pitchFamily="34" charset="0"/>
              </a:rPr>
              <a:t>* le suffixe étant choisi par le centre de données (institution de recherche, bibliothèque, maison d’édition</a:t>
            </a:r>
            <a:r>
              <a:rPr lang="fr-FR" altLang="fr-FR" dirty="0" smtClean="0">
                <a:latin typeface="Arial" panose="020B0604020202020204" pitchFamily="34" charset="0"/>
                <a:cs typeface="Arial" panose="020B0604020202020204" pitchFamily="34" charset="0"/>
              </a:rPr>
              <a:t>, OPGC</a:t>
            </a:r>
            <a:r>
              <a:rPr lang="fr-FR" altLang="fr-FR" dirty="0">
                <a:latin typeface="Arial" panose="020B0604020202020204" pitchFamily="34" charset="0"/>
                <a:cs typeface="Arial" panose="020B0604020202020204" pitchFamily="34" charset="0"/>
              </a:rPr>
              <a:t>…) </a:t>
            </a:r>
            <a:r>
              <a:rPr lang="fr-FR" altLang="fr-FR" dirty="0" smtClean="0">
                <a:latin typeface="Arial" panose="020B0604020202020204" pitchFamily="34" charset="0"/>
                <a:cs typeface="Arial" panose="020B0604020202020204" pitchFamily="34" charset="0"/>
              </a:rPr>
              <a:t> ex</a:t>
            </a:r>
            <a:r>
              <a:rPr lang="fr-FR" altLang="fr-FR" dirty="0">
                <a:latin typeface="Arial" panose="020B0604020202020204" pitchFamily="34" charset="0"/>
                <a:cs typeface="Arial" panose="020B0604020202020204" pitchFamily="34" charset="0"/>
              </a:rPr>
              <a:t> : </a:t>
            </a:r>
            <a:r>
              <a:rPr lang="fr-FR" altLang="fr-FR" dirty="0" smtClean="0">
                <a:latin typeface="Arial" panose="020B0604020202020204" pitchFamily="34" charset="0"/>
                <a:cs typeface="Arial" panose="020B0604020202020204" pitchFamily="34" charset="0"/>
              </a:rPr>
              <a:t>10.1234/datacenter.area.1</a:t>
            </a:r>
            <a:endParaRPr lang="fr-FR" altLang="fr-FR" dirty="0">
              <a:latin typeface="Arial" panose="020B0604020202020204" pitchFamily="34" charset="0"/>
              <a:cs typeface="Arial" panose="020B0604020202020204" pitchFamily="34" charset="0"/>
            </a:endParaRPr>
          </a:p>
          <a:p>
            <a:pPr marL="391686" indent="-293764">
              <a:spcBef>
                <a:spcPct val="0"/>
              </a:spcBef>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z="2000" dirty="0">
                <a:latin typeface="Arial" panose="020B0604020202020204" pitchFamily="34" charset="0"/>
                <a:cs typeface="Arial" panose="020B0604020202020204" pitchFamily="34" charset="0"/>
              </a:rPr>
              <a:t>    - </a:t>
            </a:r>
            <a:r>
              <a:rPr lang="fr-FR" altLang="fr-FR" sz="2000" b="1" dirty="0">
                <a:latin typeface="Arial" panose="020B0604020202020204" pitchFamily="34" charset="0"/>
                <a:cs typeface="Arial" panose="020B0604020202020204" pitchFamily="34" charset="0"/>
              </a:rPr>
              <a:t>une URL</a:t>
            </a:r>
            <a:r>
              <a:rPr lang="fr-FR" altLang="fr-FR" sz="2000" dirty="0">
                <a:latin typeface="Arial" panose="020B0604020202020204" pitchFamily="34" charset="0"/>
                <a:cs typeface="Arial" panose="020B0604020202020204" pitchFamily="34" charset="0"/>
              </a:rPr>
              <a:t> </a:t>
            </a:r>
            <a:r>
              <a:rPr lang="fr-FR" altLang="fr-FR" sz="2000" dirty="0" smtClean="0">
                <a:latin typeface="Arial" panose="020B0604020202020204" pitchFamily="34" charset="0"/>
                <a:cs typeface="Arial" panose="020B0604020202020204" pitchFamily="34" charset="0"/>
              </a:rPr>
              <a:t>stable (landing page d'accès </a:t>
            </a:r>
            <a:r>
              <a:rPr lang="fr-FR" altLang="fr-FR" sz="2000" dirty="0">
                <a:latin typeface="Arial" panose="020B0604020202020204" pitchFamily="34" charset="0"/>
                <a:cs typeface="Arial" panose="020B0604020202020204" pitchFamily="34" charset="0"/>
              </a:rPr>
              <a:t>aux données par exemple)</a:t>
            </a:r>
          </a:p>
          <a:p>
            <a:pPr marL="391686" indent="-293764">
              <a:spcBef>
                <a:spcPct val="0"/>
              </a:spcBef>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 pos="8558047" algn="l"/>
              </a:tabLst>
            </a:pPr>
            <a:r>
              <a:rPr lang="fr-FR" altLang="fr-FR" sz="2000" dirty="0">
                <a:latin typeface="Arial" panose="020B0604020202020204" pitchFamily="34" charset="0"/>
                <a:cs typeface="Arial" panose="020B0604020202020204" pitchFamily="34" charset="0"/>
              </a:rPr>
              <a:t>    - </a:t>
            </a:r>
            <a:r>
              <a:rPr lang="fr-FR" altLang="fr-FR" sz="2000" b="1" dirty="0">
                <a:latin typeface="Arial" panose="020B0604020202020204" pitchFamily="34" charset="0"/>
                <a:cs typeface="Arial" panose="020B0604020202020204" pitchFamily="34" charset="0"/>
              </a:rPr>
              <a:t>un</a:t>
            </a:r>
            <a:r>
              <a:rPr lang="fr-FR" altLang="fr-FR" sz="2000" dirty="0">
                <a:latin typeface="Arial" panose="020B0604020202020204" pitchFamily="34" charset="0"/>
                <a:cs typeface="Arial" panose="020B0604020202020204" pitchFamily="34" charset="0"/>
              </a:rPr>
              <a:t> fichier de </a:t>
            </a:r>
            <a:r>
              <a:rPr lang="fr-FR" altLang="fr-FR" sz="2000" b="1" dirty="0" smtClean="0">
                <a:latin typeface="Arial" panose="020B0604020202020204" pitchFamily="34" charset="0"/>
                <a:cs typeface="Arial" panose="020B0604020202020204" pitchFamily="34" charset="0"/>
              </a:rPr>
              <a:t>métadonnées</a:t>
            </a:r>
            <a:endParaRPr lang="fr-FR" altLang="fr-FR" sz="2000" b="1" dirty="0">
              <a:latin typeface="Arial" panose="020B0604020202020204" pitchFamily="34" charset="0"/>
              <a:cs typeface="Arial" panose="020B0604020202020204" pitchFamily="34" charset="0"/>
            </a:endParaRP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141" y="5029200"/>
            <a:ext cx="8534839" cy="1734889"/>
          </a:xfrm>
          <a:prstGeom prst="rect">
            <a:avLst/>
          </a:prstGeom>
        </p:spPr>
      </p:pic>
    </p:spTree>
    <p:extLst>
      <p:ext uri="{BB962C8B-B14F-4D97-AF65-F5344CB8AC3E}">
        <p14:creationId xmlns:p14="http://schemas.microsoft.com/office/powerpoint/2010/main" val="374812017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1">
              <a:lumMod val="40000"/>
              <a:lumOff val="60000"/>
            </a:schemeClr>
          </a:solidFill>
        </p:spPr>
        <p:txBody>
          <a:bodyPr>
            <a:normAutofit fontScale="90000"/>
          </a:bodyPr>
          <a:lstStyle/>
          <a:p>
            <a:r>
              <a:rPr lang="fr-FR" sz="3200" dirty="0" smtClean="0">
                <a:latin typeface="Arial" panose="020B0604020202020204" pitchFamily="34" charset="0"/>
                <a:cs typeface="Arial" panose="020B0604020202020204" pitchFamily="34" charset="0"/>
              </a:rPr>
              <a:t>Standardisation et outils - </a:t>
            </a:r>
            <a:r>
              <a:rPr lang="fr-FR" sz="3200" dirty="0">
                <a:latin typeface="Arial" panose="020B0604020202020204" pitchFamily="34" charset="0"/>
                <a:cs typeface="Arial" panose="020B0604020202020204" pitchFamily="34" charset="0"/>
              </a:rPr>
              <a:t>Web services et </a:t>
            </a:r>
            <a:r>
              <a:rPr lang="fr-FR" sz="3200" dirty="0" smtClean="0">
                <a:latin typeface="Arial" panose="020B0604020202020204" pitchFamily="34" charset="0"/>
                <a:cs typeface="Arial" panose="020B0604020202020204" pitchFamily="34" charset="0"/>
              </a:rPr>
              <a:t>protocoles</a:t>
            </a:r>
            <a:endParaRPr lang="fr-FR" sz="3200" dirty="0">
              <a:latin typeface="Arial" panose="020B0604020202020204" pitchFamily="34" charset="0"/>
              <a:cs typeface="Arial" panose="020B0604020202020204" pitchFamily="34" charset="0"/>
            </a:endParaRPr>
          </a:p>
        </p:txBody>
      </p:sp>
      <p:sp>
        <p:nvSpPr>
          <p:cNvPr id="5" name="Rectangle 4"/>
          <p:cNvSpPr/>
          <p:nvPr/>
        </p:nvSpPr>
        <p:spPr>
          <a:xfrm>
            <a:off x="232011" y="746234"/>
            <a:ext cx="8679977" cy="6001643"/>
          </a:xfrm>
          <a:prstGeom prst="rect">
            <a:avLst/>
          </a:prstGeom>
        </p:spPr>
        <p:txBody>
          <a:bodyPr wrap="square">
            <a:spAutoFit/>
          </a:bodyPr>
          <a:lstStyle/>
          <a:p>
            <a:pPr>
              <a:buFont typeface="Wingdings" panose="05000000000000000000" pitchFamily="2" charset="2"/>
              <a:buChar char="Ø"/>
            </a:pPr>
            <a:r>
              <a:rPr lang="fr-FR" sz="2400" b="1" dirty="0">
                <a:latin typeface="Arial" panose="020B0604020202020204" pitchFamily="34" charset="0"/>
                <a:cs typeface="Arial" panose="020B0604020202020204" pitchFamily="34" charset="0"/>
              </a:rPr>
              <a:t>Standardisation générale possible </a:t>
            </a:r>
            <a:r>
              <a:rPr lang="fr-FR" sz="2400" dirty="0">
                <a:latin typeface="Arial" panose="020B0604020202020204" pitchFamily="34" charset="0"/>
                <a:cs typeface="Arial" panose="020B0604020202020204" pitchFamily="34" charset="0"/>
              </a:rPr>
              <a:t>:</a:t>
            </a:r>
          </a:p>
          <a:p>
            <a:r>
              <a:rPr lang="fr-FR" sz="2400" dirty="0" smtClean="0">
                <a:latin typeface="Arial" panose="020B0604020202020204" pitchFamily="34" charset="0"/>
                <a:cs typeface="Arial" panose="020B0604020202020204" pitchFamily="34" charset="0"/>
              </a:rPr>
              <a:t>Choix </a:t>
            </a:r>
            <a:r>
              <a:rPr lang="fr-FR" sz="2400" dirty="0">
                <a:latin typeface="Arial" panose="020B0604020202020204" pitchFamily="34" charset="0"/>
                <a:cs typeface="Arial" panose="020B0604020202020204" pitchFamily="34" charset="0"/>
              </a:rPr>
              <a:t>d’un outil de catalogage, </a:t>
            </a:r>
            <a:r>
              <a:rPr lang="fr-FR" sz="2400" b="1" dirty="0" err="1">
                <a:latin typeface="Arial" panose="020B0604020202020204" pitchFamily="34" charset="0"/>
                <a:cs typeface="Arial" panose="020B0604020202020204" pitchFamily="34" charset="0"/>
              </a:rPr>
              <a:t>GeoNetwork</a:t>
            </a:r>
            <a:endParaRPr lang="fr-FR" sz="2400" b="1" dirty="0">
              <a:latin typeface="Arial" panose="020B0604020202020204" pitchFamily="34" charset="0"/>
              <a:cs typeface="Arial" panose="020B0604020202020204" pitchFamily="34" charset="0"/>
            </a:endParaRPr>
          </a:p>
          <a:p>
            <a:r>
              <a:rPr lang="fr-FR" sz="2400" dirty="0" smtClean="0">
                <a:latin typeface="Arial" panose="020B0604020202020204" pitchFamily="34" charset="0"/>
                <a:cs typeface="Arial" panose="020B0604020202020204" pitchFamily="34" charset="0"/>
              </a:rPr>
              <a:t>          Open </a:t>
            </a:r>
            <a:r>
              <a:rPr lang="fr-FR" sz="2400" dirty="0">
                <a:latin typeface="Arial" panose="020B0604020202020204" pitchFamily="34" charset="0"/>
                <a:cs typeface="Arial" panose="020B0604020202020204" pitchFamily="34" charset="0"/>
              </a:rPr>
              <a:t>source, ISO 19139  et tout standards, </a:t>
            </a:r>
            <a:r>
              <a:rPr lang="fr-FR" sz="2400" dirty="0" smtClean="0">
                <a:latin typeface="Arial" panose="020B0604020202020204" pitchFamily="34" charset="0"/>
                <a:cs typeface="Arial" panose="020B0604020202020204" pitchFamily="34" charset="0"/>
              </a:rPr>
              <a:t>sécurité</a:t>
            </a:r>
          </a:p>
          <a:p>
            <a:r>
              <a:rPr lang="fr-FR" sz="2400" dirty="0" smtClean="0">
                <a:latin typeface="Arial" panose="020B0604020202020204" pitchFamily="34" charset="0"/>
                <a:cs typeface="Arial" panose="020B0604020202020204" pitchFamily="34" charset="0"/>
              </a:rPr>
              <a:t>          </a:t>
            </a:r>
            <a:r>
              <a:rPr lang="fr-FR" sz="2400" dirty="0">
                <a:latin typeface="Arial" panose="020B0604020202020204" pitchFamily="34" charset="0"/>
                <a:cs typeface="Arial" panose="020B0604020202020204" pitchFamily="34" charset="0"/>
              </a:rPr>
              <a:t>Difficulté pour les mises à jours (voir réseau SIST). En JAVA : implémenter une fonction d’import/export de l’ensemble des métadonnées enregistrées ; conversion automatique de métadonnées à partir d’un </a:t>
            </a:r>
            <a:r>
              <a:rPr lang="fr-FR" sz="2400" dirty="0" err="1">
                <a:latin typeface="Arial" panose="020B0604020202020204" pitchFamily="34" charset="0"/>
                <a:cs typeface="Arial" panose="020B0604020202020204" pitchFamily="34" charset="0"/>
              </a:rPr>
              <a:t>template</a:t>
            </a:r>
            <a:endParaRPr lang="fr-FR" sz="2400" dirty="0">
              <a:latin typeface="Arial" panose="020B0604020202020204" pitchFamily="34" charset="0"/>
              <a:cs typeface="Arial" panose="020B0604020202020204" pitchFamily="34" charset="0"/>
            </a:endParaRPr>
          </a:p>
          <a:p>
            <a:endParaRPr lang="fr-FR" sz="2400" dirty="0">
              <a:latin typeface="Arial" panose="020B0604020202020204" pitchFamily="34" charset="0"/>
              <a:cs typeface="Arial" panose="020B0604020202020204" pitchFamily="34" charset="0"/>
            </a:endParaRPr>
          </a:p>
          <a:p>
            <a:pPr>
              <a:buFont typeface="Wingdings" panose="05000000000000000000" pitchFamily="2" charset="2"/>
              <a:buChar char="Ø"/>
            </a:pPr>
            <a:r>
              <a:rPr lang="fr-FR" sz="2400" b="1" dirty="0">
                <a:latin typeface="Arial" panose="020B0604020202020204" pitchFamily="34" charset="0"/>
                <a:cs typeface="Arial" panose="020B0604020202020204" pitchFamily="34" charset="0"/>
              </a:rPr>
              <a:t>Standardisation adaptée à EPOS </a:t>
            </a:r>
            <a:r>
              <a:rPr lang="fr-FR" sz="2400" dirty="0">
                <a:latin typeface="Arial" panose="020B0604020202020204" pitchFamily="34" charset="0"/>
                <a:cs typeface="Arial" panose="020B0604020202020204" pitchFamily="34" charset="0"/>
              </a:rPr>
              <a:t>:</a:t>
            </a:r>
          </a:p>
          <a:p>
            <a:r>
              <a:rPr lang="fr-FR" sz="2400" b="1" dirty="0" smtClean="0">
                <a:latin typeface="Arial" panose="020B0604020202020204" pitchFamily="34" charset="0"/>
                <a:cs typeface="Arial" panose="020B0604020202020204" pitchFamily="34" charset="0"/>
              </a:rPr>
              <a:t>Retourne le fichier XML </a:t>
            </a:r>
            <a:r>
              <a:rPr lang="fr-FR" sz="2400" dirty="0" smtClean="0">
                <a:latin typeface="Arial" panose="020B0604020202020204" pitchFamily="34" charset="0"/>
                <a:cs typeface="Arial" panose="020B0604020202020204" pitchFamily="34" charset="0"/>
              </a:rPr>
              <a:t>standardisé EPOS-DCAT-AP</a:t>
            </a:r>
          </a:p>
          <a:p>
            <a:r>
              <a:rPr lang="fr-FR" sz="2400" dirty="0" smtClean="0">
                <a:latin typeface="Arial" panose="020B0604020202020204" pitchFamily="34" charset="0"/>
                <a:cs typeface="Arial" panose="020B0604020202020204" pitchFamily="34" charset="0"/>
              </a:rPr>
              <a:t>Exemple de description des services web spécifiques (non encore standardisé ou utilisant un protocole standard car EPOS ICS ne préconise pas encore de protocole)</a:t>
            </a:r>
            <a:endParaRPr lang="fr-FR" sz="2400" dirty="0" smtClean="0">
              <a:latin typeface="Arial" panose="020B0604020202020204" pitchFamily="34" charset="0"/>
              <a:cs typeface="Arial" panose="020B0604020202020204" pitchFamily="34" charset="0"/>
              <a:hlinkClick r:id="rId2"/>
            </a:endParaRPr>
          </a:p>
          <a:p>
            <a:r>
              <a:rPr lang="fr-FR" sz="2400" dirty="0" smtClean="0">
                <a:latin typeface="Arial" panose="020B0604020202020204" pitchFamily="34" charset="0"/>
                <a:cs typeface="Arial" panose="020B0604020202020204" pitchFamily="34" charset="0"/>
                <a:hlinkClick r:id="rId2"/>
              </a:rPr>
              <a:t>http</a:t>
            </a:r>
            <a:r>
              <a:rPr lang="fr-FR" sz="2400" dirty="0">
                <a:latin typeface="Arial" panose="020B0604020202020204" pitchFamily="34" charset="0"/>
                <a:cs typeface="Arial" panose="020B0604020202020204" pitchFamily="34" charset="0"/>
                <a:hlinkClick r:id="rId2"/>
              </a:rPr>
              <a:t>://</a:t>
            </a:r>
            <a:r>
              <a:rPr lang="fr-FR" sz="2400" dirty="0" smtClean="0">
                <a:latin typeface="Arial" panose="020B0604020202020204" pitchFamily="34" charset="0"/>
                <a:cs typeface="Arial" panose="020B0604020202020204" pitchFamily="34" charset="0"/>
                <a:hlinkClick r:id="rId2"/>
              </a:rPr>
              <a:t>opgc.fr/vobs/api.php</a:t>
            </a:r>
            <a:endParaRPr lang="fr-FR" sz="2400" dirty="0" smtClean="0">
              <a:latin typeface="Arial" panose="020B0604020202020204" pitchFamily="34" charset="0"/>
              <a:cs typeface="Arial" panose="020B0604020202020204" pitchFamily="34" charset="0"/>
            </a:endParaRPr>
          </a:p>
          <a:p>
            <a:r>
              <a:rPr lang="fr-FR" sz="2400" dirty="0" smtClean="0">
                <a:latin typeface="Arial" panose="020B0604020202020204" pitchFamily="34" charset="0"/>
                <a:cs typeface="Arial" panose="020B0604020202020204" pitchFamily="34" charset="0"/>
              </a:rPr>
              <a:t>Ex : </a:t>
            </a:r>
            <a:r>
              <a:rPr lang="fr-FR" sz="2400" dirty="0">
                <a:latin typeface="Arial" panose="020B0604020202020204" pitchFamily="34" charset="0"/>
                <a:cs typeface="Arial" panose="020B0604020202020204" pitchFamily="34" charset="0"/>
                <a:hlinkClick r:id="rId3"/>
              </a:rPr>
              <a:t>http://</a:t>
            </a:r>
            <a:r>
              <a:rPr lang="fr-FR" sz="2400" dirty="0" smtClean="0">
                <a:latin typeface="Arial" panose="020B0604020202020204" pitchFamily="34" charset="0"/>
                <a:cs typeface="Arial" panose="020B0604020202020204" pitchFamily="34" charset="0"/>
                <a:hlinkClick r:id="rId3"/>
              </a:rPr>
              <a:t>opgc.fr/vobs/rest2/req.php/dynvolc/epos-dcat-ip/41</a:t>
            </a:r>
            <a:endParaRPr lang="fr-FR" sz="2400" dirty="0" smtClean="0">
              <a:latin typeface="Arial" panose="020B0604020202020204" pitchFamily="34" charset="0"/>
              <a:cs typeface="Arial" panose="020B0604020202020204" pitchFamily="34" charset="0"/>
            </a:endParaRPr>
          </a:p>
          <a:p>
            <a:endParaRPr lang="fr-F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58844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1">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Standardisation et outils – </a:t>
            </a:r>
            <a:r>
              <a:rPr lang="fr-FR" sz="3200" dirty="0" err="1" smtClean="0">
                <a:latin typeface="Arial" panose="020B0604020202020204" pitchFamily="34" charset="0"/>
                <a:cs typeface="Arial" panose="020B0604020202020204" pitchFamily="34" charset="0"/>
              </a:rPr>
              <a:t>GeoCMS</a:t>
            </a:r>
            <a:r>
              <a:rPr lang="fr-FR" sz="3200" dirty="0" smtClean="0">
                <a:latin typeface="Arial" panose="020B0604020202020204" pitchFamily="34" charset="0"/>
                <a:cs typeface="Arial" panose="020B0604020202020204" pitchFamily="34" charset="0"/>
              </a:rPr>
              <a:t> et IDS</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628650" y="1314577"/>
            <a:ext cx="7886700" cy="4753714"/>
          </a:xfrm>
        </p:spPr>
        <p:txBody>
          <a:bodyPr>
            <a:normAutofit lnSpcReduction="10000"/>
          </a:bodyPr>
          <a:lstStyle/>
          <a:p>
            <a:r>
              <a:rPr lang="fr-FR" dirty="0" err="1" smtClean="0">
                <a:latin typeface="Arial" panose="020B0604020202020204" pitchFamily="34" charset="0"/>
                <a:cs typeface="Arial" panose="020B0604020202020204" pitchFamily="34" charset="0"/>
              </a:rPr>
              <a:t>GeoCMS</a:t>
            </a:r>
            <a:r>
              <a:rPr lang="fr-FR" dirty="0" smtClean="0">
                <a:latin typeface="Arial" panose="020B0604020202020204" pitchFamily="34" charset="0"/>
                <a:cs typeface="Arial" panose="020B0604020202020204" pitchFamily="34" charset="0"/>
              </a:rPr>
              <a:t> </a:t>
            </a:r>
            <a:r>
              <a:rPr lang="en-US" dirty="0"/>
              <a:t>A </a:t>
            </a:r>
            <a:r>
              <a:rPr lang="en-US" b="1" dirty="0"/>
              <a:t>geospatial content management system</a:t>
            </a:r>
            <a:r>
              <a:rPr lang="en-US" dirty="0"/>
              <a:t> (</a:t>
            </a:r>
            <a:r>
              <a:rPr lang="en-US" dirty="0" err="1"/>
              <a:t>GeoCMS</a:t>
            </a:r>
            <a:r>
              <a:rPr lang="en-US" dirty="0"/>
              <a:t>) is a </a:t>
            </a:r>
            <a:r>
              <a:rPr lang="en-US" dirty="0">
                <a:hlinkClick r:id="rId2" tooltip="Content management system"/>
              </a:rPr>
              <a:t>content management system</a:t>
            </a:r>
            <a:r>
              <a:rPr lang="en-US" dirty="0"/>
              <a:t> where objects (users, images, articles, blogs..) can have a </a:t>
            </a:r>
            <a:r>
              <a:rPr lang="en-US" dirty="0">
                <a:hlinkClick r:id="rId3" tooltip="Latitude"/>
              </a:rPr>
              <a:t>latitude</a:t>
            </a:r>
            <a:r>
              <a:rPr lang="en-US" dirty="0"/>
              <a:t>, </a:t>
            </a:r>
            <a:r>
              <a:rPr lang="en-US" dirty="0">
                <a:hlinkClick r:id="rId4" tooltip="Longitude"/>
              </a:rPr>
              <a:t>longitude</a:t>
            </a:r>
            <a:r>
              <a:rPr lang="en-US" dirty="0"/>
              <a:t> position to be displayed on an online interactive </a:t>
            </a:r>
            <a:r>
              <a:rPr lang="en-US" dirty="0" smtClean="0">
                <a:hlinkClick r:id="rId5" tooltip="Map"/>
              </a:rPr>
              <a:t>map</a:t>
            </a:r>
            <a:endParaRPr lang="fr-FR" dirty="0">
              <a:latin typeface="Arial" panose="020B0604020202020204" pitchFamily="34" charset="0"/>
              <a:cs typeface="Arial" panose="020B0604020202020204" pitchFamily="34" charset="0"/>
            </a:endParaRPr>
          </a:p>
          <a:p>
            <a:endParaRPr lang="fr-FR" dirty="0" smtClean="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IDS (Infrastructures de Données Spatiales) </a:t>
            </a:r>
            <a:r>
              <a:rPr lang="fr-FR" dirty="0" smtClean="0"/>
              <a:t>intègrent </a:t>
            </a:r>
            <a:r>
              <a:rPr lang="fr-FR" dirty="0"/>
              <a:t>un ensemble de services (catalogues, </a:t>
            </a:r>
            <a:r>
              <a:rPr lang="fr-FR" dirty="0">
                <a:hlinkClick r:id="rId6" tooltip="Serveur informatique"/>
              </a:rPr>
              <a:t>serveurs</a:t>
            </a:r>
            <a:r>
              <a:rPr lang="fr-FR" dirty="0"/>
              <a:t>, </a:t>
            </a:r>
            <a:r>
              <a:rPr lang="fr-FR" dirty="0">
                <a:hlinkClick r:id="rId7" tooltip="Logiciel"/>
              </a:rPr>
              <a:t>logiciels</a:t>
            </a:r>
            <a:r>
              <a:rPr lang="fr-FR" dirty="0"/>
              <a:t>, </a:t>
            </a:r>
            <a:r>
              <a:rPr lang="fr-FR" dirty="0">
                <a:hlinkClick r:id="rId8" tooltip="Donnée (informatique)"/>
              </a:rPr>
              <a:t>données</a:t>
            </a:r>
            <a:r>
              <a:rPr lang="fr-FR" dirty="0"/>
              <a:t>, applications, </a:t>
            </a:r>
            <a:r>
              <a:rPr lang="fr-FR" dirty="0">
                <a:hlinkClick r:id="rId9" tooltip="Pages web"/>
              </a:rPr>
              <a:t>pages web</a:t>
            </a:r>
            <a:r>
              <a:rPr lang="fr-FR" dirty="0"/>
              <a:t>, ...) utilisés pour la </a:t>
            </a:r>
            <a:r>
              <a:rPr lang="fr-FR" b="1" dirty="0"/>
              <a:t>gestion de l'</a:t>
            </a:r>
            <a:r>
              <a:rPr lang="fr-FR" b="1" dirty="0">
                <a:hlinkClick r:id="rId10" tooltip="Information géographique"/>
              </a:rPr>
              <a:t>information géographique</a:t>
            </a:r>
            <a:r>
              <a:rPr lang="fr-FR" dirty="0"/>
              <a:t> (</a:t>
            </a:r>
            <a:r>
              <a:rPr lang="fr-FR" dirty="0">
                <a:hlinkClick r:id="rId11" tooltip="Carte géographique"/>
              </a:rPr>
              <a:t>cartes</a:t>
            </a:r>
            <a:r>
              <a:rPr lang="fr-FR" dirty="0"/>
              <a:t>, </a:t>
            </a:r>
            <a:r>
              <a:rPr lang="fr-FR" dirty="0" err="1"/>
              <a:t>orthophotoplans</a:t>
            </a:r>
            <a:r>
              <a:rPr lang="fr-FR" dirty="0"/>
              <a:t>, images satellitaires</a:t>
            </a:r>
            <a:r>
              <a:rPr lang="fr-FR" dirty="0" smtClean="0"/>
              <a:t>…). </a:t>
            </a:r>
            <a:r>
              <a:rPr lang="fr-FR" dirty="0" err="1" smtClean="0"/>
              <a:t>ArcGIS</a:t>
            </a:r>
            <a:r>
              <a:rPr lang="fr-FR" dirty="0" smtClean="0"/>
              <a:t> (ESRI), </a:t>
            </a:r>
            <a:r>
              <a:rPr lang="fr-FR" dirty="0" err="1" smtClean="0"/>
              <a:t>geOrchestra</a:t>
            </a:r>
            <a:r>
              <a:rPr lang="fr-FR" dirty="0" smtClean="0"/>
              <a:t>…</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4878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6">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Infrastructures - </a:t>
            </a:r>
            <a:r>
              <a:rPr lang="fr-FR" sz="3200" dirty="0">
                <a:latin typeface="Arial" panose="020B0604020202020204" pitchFamily="34" charset="0"/>
                <a:cs typeface="Arial" panose="020B0604020202020204" pitchFamily="34" charset="0"/>
              </a:rPr>
              <a:t>Infrastructures </a:t>
            </a:r>
            <a:r>
              <a:rPr lang="fr-FR" sz="3200" dirty="0" smtClean="0">
                <a:latin typeface="Arial" panose="020B0604020202020204" pitchFamily="34" charset="0"/>
                <a:cs typeface="Arial" panose="020B0604020202020204" pitchFamily="34" charset="0"/>
              </a:rPr>
              <a:t>Européennes</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628650" y="1280161"/>
            <a:ext cx="7886700" cy="4896802"/>
          </a:xfrm>
        </p:spPr>
        <p:txBody>
          <a:bodyPr>
            <a:normAutofit/>
          </a:bodyPr>
          <a:lstStyle/>
          <a:p>
            <a:r>
              <a:rPr lang="fr-FR" dirty="0"/>
              <a:t>EPOS </a:t>
            </a:r>
            <a:r>
              <a:rPr lang="fr-FR" dirty="0" smtClean="0"/>
              <a:t>(Terre Solide), </a:t>
            </a:r>
            <a:r>
              <a:rPr lang="fr-FR" b="1" dirty="0" smtClean="0"/>
              <a:t>Métadonnées</a:t>
            </a:r>
          </a:p>
          <a:p>
            <a:r>
              <a:rPr lang="fr-FR" dirty="0" smtClean="0"/>
              <a:t>ACTRIS (Atmosphère), </a:t>
            </a:r>
            <a:r>
              <a:rPr lang="fr-FR" b="1" dirty="0" smtClean="0"/>
              <a:t>Métadonnées et données</a:t>
            </a:r>
          </a:p>
          <a:p>
            <a:r>
              <a:rPr lang="fr-FR" dirty="0" err="1" smtClean="0"/>
              <a:t>EuroArgo</a:t>
            </a:r>
            <a:r>
              <a:rPr lang="fr-FR" dirty="0" smtClean="0"/>
              <a:t> (Programme </a:t>
            </a:r>
            <a:r>
              <a:rPr lang="fr-FR" dirty="0" err="1" smtClean="0"/>
              <a:t>Argo</a:t>
            </a:r>
            <a:r>
              <a:rPr lang="fr-FR" dirty="0" smtClean="0"/>
              <a:t>, Océanographie), </a:t>
            </a:r>
          </a:p>
          <a:p>
            <a:r>
              <a:rPr lang="fr-FR" dirty="0" err="1" smtClean="0"/>
              <a:t>Seadata</a:t>
            </a:r>
            <a:r>
              <a:rPr lang="fr-FR" dirty="0" smtClean="0"/>
              <a:t> net (Océan Marine),</a:t>
            </a:r>
          </a:p>
          <a:p>
            <a:r>
              <a:rPr lang="fr-FR" dirty="0" smtClean="0"/>
              <a:t> </a:t>
            </a:r>
            <a:r>
              <a:rPr lang="fr-FR" dirty="0" err="1" smtClean="0"/>
              <a:t>Copernicus</a:t>
            </a:r>
            <a:r>
              <a:rPr lang="fr-FR" dirty="0" smtClean="0"/>
              <a:t> (Programme de surveillance de la terre), </a:t>
            </a:r>
          </a:p>
          <a:p>
            <a:r>
              <a:rPr lang="fr-FR" dirty="0" smtClean="0"/>
              <a:t>ENVRI+ (Environnement) via EPOS, ACTRIS et </a:t>
            </a:r>
            <a:r>
              <a:rPr lang="fr-FR" dirty="0" err="1" smtClean="0"/>
              <a:t>EuroArgp</a:t>
            </a:r>
            <a:r>
              <a:rPr lang="fr-FR" dirty="0" smtClean="0"/>
              <a:t>),</a:t>
            </a:r>
          </a:p>
          <a:p>
            <a:r>
              <a:rPr lang="en-US" dirty="0"/>
              <a:t>ESFRI </a:t>
            </a:r>
            <a:r>
              <a:rPr lang="en-US" dirty="0" smtClean="0"/>
              <a:t>: The </a:t>
            </a:r>
            <a:r>
              <a:rPr lang="en-US" dirty="0"/>
              <a:t>European Strategy Forum on Research Infrastructures </a:t>
            </a:r>
            <a:r>
              <a:rPr lang="en-US" dirty="0" smtClean="0"/>
              <a:t>was </a:t>
            </a:r>
            <a:r>
              <a:rPr lang="en-US" dirty="0"/>
              <a:t>set-up in 2002</a:t>
            </a:r>
            <a:endParaRPr lang="fr-FR" dirty="0">
              <a:latin typeface="Arial" panose="020B0604020202020204" pitchFamily="34" charset="0"/>
              <a:cs typeface="Arial" panose="020B0604020202020204" pitchFamily="34" charset="0"/>
            </a:endParaRPr>
          </a:p>
        </p:txBody>
      </p:sp>
      <p:sp>
        <p:nvSpPr>
          <p:cNvPr id="5" name="ZoneTexte 4"/>
          <p:cNvSpPr txBox="1"/>
          <p:nvPr/>
        </p:nvSpPr>
        <p:spPr>
          <a:xfrm>
            <a:off x="92765" y="6483771"/>
            <a:ext cx="417102" cy="369332"/>
          </a:xfrm>
          <a:prstGeom prst="rect">
            <a:avLst/>
          </a:prstGeom>
          <a:noFill/>
        </p:spPr>
        <p:txBody>
          <a:bodyPr wrap="none" rtlCol="0">
            <a:spAutoFit/>
          </a:bodyPr>
          <a:lstStyle/>
          <a:p>
            <a:r>
              <a:rPr lang="fr-FR" dirty="0" smtClean="0"/>
              <a:t>+8</a:t>
            </a:r>
            <a:endParaRPr lang="fr-FR" dirty="0"/>
          </a:p>
        </p:txBody>
      </p:sp>
    </p:spTree>
    <p:extLst>
      <p:ext uri="{BB962C8B-B14F-4D97-AF65-F5344CB8AC3E}">
        <p14:creationId xmlns:p14="http://schemas.microsoft.com/office/powerpoint/2010/main" val="168475386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1">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Standardisation et outils – Réseau SIST</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327545" y="1259985"/>
            <a:ext cx="8557147" cy="4635847"/>
          </a:xfrm>
        </p:spPr>
        <p:txBody>
          <a:bodyPr>
            <a:normAutofit/>
          </a:bodyPr>
          <a:lstStyle/>
          <a:p>
            <a:pPr marL="0" indent="0">
              <a:buNone/>
            </a:pPr>
            <a:r>
              <a:rPr lang="fr-FR" dirty="0">
                <a:latin typeface="Arial" panose="020B0604020202020204" pitchFamily="34" charset="0"/>
                <a:cs typeface="Arial" panose="020B0604020202020204" pitchFamily="34" charset="0"/>
                <a:hlinkClick r:id="rId2"/>
              </a:rPr>
              <a:t>https://</a:t>
            </a:r>
            <a:r>
              <a:rPr lang="fr-FR" dirty="0" smtClean="0">
                <a:latin typeface="Arial" panose="020B0604020202020204" pitchFamily="34" charset="0"/>
                <a:cs typeface="Arial" panose="020B0604020202020204" pitchFamily="34" charset="0"/>
                <a:hlinkClick r:id="rId2"/>
              </a:rPr>
              <a:t>sist.cnrs.fr/le-reseau</a:t>
            </a:r>
            <a:endParaRPr lang="fr-FR" dirty="0" smtClean="0">
              <a:latin typeface="Arial" panose="020B0604020202020204" pitchFamily="34" charset="0"/>
              <a:cs typeface="Arial" panose="020B0604020202020204" pitchFamily="34" charset="0"/>
            </a:endParaRPr>
          </a:p>
          <a:p>
            <a:pPr marL="0" indent="0">
              <a:buNone/>
            </a:pPr>
            <a:r>
              <a:rPr lang="fr-FR" dirty="0" smtClean="0">
                <a:latin typeface="Arial" panose="020B0604020202020204" pitchFamily="34" charset="0"/>
                <a:cs typeface="Arial" panose="020B0604020202020204" pitchFamily="34" charset="0"/>
              </a:rPr>
              <a:t>« Système Interopérable et système de traitement »</a:t>
            </a:r>
          </a:p>
          <a:p>
            <a:pPr marL="0" indent="0">
              <a:buNone/>
            </a:pPr>
            <a:r>
              <a:rPr lang="fr-FR" dirty="0" smtClean="0">
                <a:latin typeface="Arial" panose="020B0604020202020204" pitchFamily="34" charset="0"/>
                <a:cs typeface="Arial" panose="020B0604020202020204" pitchFamily="34" charset="0"/>
              </a:rPr>
              <a:t>Réseau répondant à la problématique ci-dessus, particulièrement adapté aux OSU de l’INSU et ses laboratoire</a:t>
            </a:r>
          </a:p>
          <a:p>
            <a:pPr marL="0" indent="0">
              <a:buNone/>
            </a:pPr>
            <a:endParaRPr lang="fr-FR" dirty="0">
              <a:latin typeface="Arial" panose="020B0604020202020204" pitchFamily="34" charset="0"/>
              <a:cs typeface="Arial" panose="020B0604020202020204" pitchFamily="34" charset="0"/>
            </a:endParaRPr>
          </a:p>
          <a:p>
            <a:pPr marL="0" indent="0">
              <a:buNone/>
            </a:pPr>
            <a:r>
              <a:rPr lang="fr-FR" dirty="0" smtClean="0">
                <a:latin typeface="Arial" panose="020B0604020202020204" pitchFamily="34" charset="0"/>
                <a:cs typeface="Arial" panose="020B0604020202020204" pitchFamily="34" charset="0"/>
              </a:rPr>
              <a:t>ANF fin 2017 :</a:t>
            </a:r>
          </a:p>
          <a:p>
            <a:pPr marL="0" indent="0">
              <a:buNone/>
            </a:pPr>
            <a:r>
              <a:rPr lang="fr-FR" dirty="0">
                <a:latin typeface="Arial" panose="020B0604020202020204" pitchFamily="34" charset="0"/>
                <a:cs typeface="Arial" panose="020B0604020202020204" pitchFamily="34" charset="0"/>
              </a:rPr>
              <a:t>https://sist.cnrs.fr/les-formations/anf-2017</a:t>
            </a:r>
          </a:p>
        </p:txBody>
      </p:sp>
    </p:spTree>
    <p:extLst>
      <p:ext uri="{BB962C8B-B14F-4D97-AF65-F5344CB8AC3E}">
        <p14:creationId xmlns:p14="http://schemas.microsoft.com/office/powerpoint/2010/main" val="28937316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4">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Implémentation OV-EPOS – PLAN</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628650" y="1996965"/>
            <a:ext cx="7886700" cy="3265597"/>
          </a:xfrm>
        </p:spPr>
        <p:txBody>
          <a:bodyPr/>
          <a:lstStyle/>
          <a:p>
            <a:r>
              <a:rPr lang="fr-FR" dirty="0" smtClean="0">
                <a:latin typeface="Arial" panose="020B0604020202020204" pitchFamily="34" charset="0"/>
                <a:cs typeface="Arial" panose="020B0604020202020204" pitchFamily="34" charset="0"/>
              </a:rPr>
              <a:t>Existant</a:t>
            </a:r>
          </a:p>
          <a:p>
            <a:r>
              <a:rPr lang="fr-FR" dirty="0" smtClean="0">
                <a:latin typeface="Arial" panose="020B0604020202020204" pitchFamily="34" charset="0"/>
                <a:cs typeface="Arial" panose="020B0604020202020204" pitchFamily="34" charset="0"/>
              </a:rPr>
              <a:t>Environnement de développement</a:t>
            </a:r>
          </a:p>
          <a:p>
            <a:r>
              <a:rPr lang="fr-FR" dirty="0" smtClean="0">
                <a:latin typeface="Arial" panose="020B0604020202020204" pitchFamily="34" charset="0"/>
                <a:cs typeface="Arial" panose="020B0604020202020204" pitchFamily="34" charset="0"/>
              </a:rPr>
              <a:t>Architecture de l’OV</a:t>
            </a:r>
          </a:p>
          <a:p>
            <a:r>
              <a:rPr lang="fr-FR" dirty="0" smtClean="0">
                <a:latin typeface="Arial" panose="020B0604020202020204" pitchFamily="34" charset="0"/>
                <a:cs typeface="Arial" panose="020B0604020202020204" pitchFamily="34" charset="0"/>
              </a:rPr>
              <a:t>Métadonnées EPOS-DCAT-AP</a:t>
            </a:r>
          </a:p>
          <a:p>
            <a:r>
              <a:rPr lang="fr-FR" dirty="0" smtClean="0">
                <a:latin typeface="Arial" panose="020B0604020202020204" pitchFamily="34" charset="0"/>
                <a:cs typeface="Arial" panose="020B0604020202020204" pitchFamily="34" charset="0"/>
              </a:rPr>
              <a:t>Web services …</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2523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4">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Implémentation OV-EPOS – Existant</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395785" y="1187356"/>
            <a:ext cx="8543499" cy="5445456"/>
          </a:xfrm>
        </p:spPr>
        <p:txBody>
          <a:bodyPr>
            <a:normAutofit lnSpcReduction="10000"/>
          </a:bodyPr>
          <a:lstStyle/>
          <a:p>
            <a:r>
              <a:rPr lang="fr-FR" dirty="0" smtClean="0">
                <a:latin typeface="Arial" panose="020B0604020202020204" pitchFamily="34" charset="0"/>
                <a:cs typeface="Arial" panose="020B0604020202020204" pitchFamily="34" charset="0"/>
              </a:rPr>
              <a:t>Faire un état des lieux de l’</a:t>
            </a:r>
            <a:r>
              <a:rPr lang="fr-FR" b="1" dirty="0" smtClean="0">
                <a:latin typeface="Arial" panose="020B0604020202020204" pitchFamily="34" charset="0"/>
                <a:cs typeface="Arial" panose="020B0604020202020204" pitchFamily="34" charset="0"/>
              </a:rPr>
              <a:t>architecture matérielle</a:t>
            </a:r>
            <a:r>
              <a:rPr lang="fr-FR" dirty="0" smtClean="0">
                <a:latin typeface="Arial" panose="020B0604020202020204" pitchFamily="34" charset="0"/>
                <a:cs typeface="Arial" panose="020B0604020202020204" pitchFamily="34" charset="0"/>
              </a:rPr>
              <a:t>/Infra, l’</a:t>
            </a:r>
            <a:r>
              <a:rPr lang="fr-FR" b="1" dirty="0" smtClean="0">
                <a:latin typeface="Arial" panose="020B0604020202020204" pitchFamily="34" charset="0"/>
                <a:cs typeface="Arial" panose="020B0604020202020204" pitchFamily="34" charset="0"/>
              </a:rPr>
              <a:t>architecture logique</a:t>
            </a:r>
            <a:r>
              <a:rPr lang="fr-FR" dirty="0" smtClean="0">
                <a:latin typeface="Arial" panose="020B0604020202020204" pitchFamily="34" charset="0"/>
                <a:cs typeface="Arial" panose="020B0604020202020204" pitchFamily="34" charset="0"/>
              </a:rPr>
              <a:t> (base de données et interfaces d’accès) et le </a:t>
            </a:r>
            <a:r>
              <a:rPr lang="fr-FR" b="1" dirty="0" smtClean="0">
                <a:latin typeface="Arial" panose="020B0604020202020204" pitchFamily="34" charset="0"/>
                <a:cs typeface="Arial" panose="020B0604020202020204" pitchFamily="34" charset="0"/>
              </a:rPr>
              <a:t>contexte humain</a:t>
            </a:r>
          </a:p>
          <a:p>
            <a:endParaRPr lang="fr-FR" dirty="0" smtClean="0">
              <a:latin typeface="Arial" panose="020B0604020202020204" pitchFamily="34" charset="0"/>
              <a:cs typeface="Arial" panose="020B0604020202020204" pitchFamily="34" charset="0"/>
            </a:endParaRPr>
          </a:p>
          <a:p>
            <a:pPr marL="0" indent="0">
              <a:buNone/>
            </a:pPr>
            <a:r>
              <a:rPr lang="fr-FR" dirty="0" smtClean="0">
                <a:latin typeface="Arial" panose="020B0604020202020204" pitchFamily="34" charset="0"/>
                <a:cs typeface="Arial" panose="020B0604020202020204" pitchFamily="34" charset="0"/>
              </a:rPr>
              <a:t>Ensuite:</a:t>
            </a:r>
          </a:p>
          <a:p>
            <a:r>
              <a:rPr lang="fr-FR" dirty="0" smtClean="0">
                <a:latin typeface="Arial" panose="020B0604020202020204" pitchFamily="34" charset="0"/>
                <a:cs typeface="Arial" panose="020B0604020202020204" pitchFamily="34" charset="0"/>
              </a:rPr>
              <a:t>Cibler les utilisateurs (collaborateurs, décideurs, grand public)</a:t>
            </a:r>
            <a:endParaRPr lang="fr-FR" dirty="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Lister les développements en système d’information et en web</a:t>
            </a:r>
          </a:p>
          <a:p>
            <a:r>
              <a:rPr lang="fr-FR" dirty="0" smtClean="0">
                <a:latin typeface="Arial" panose="020B0604020202020204" pitchFamily="34" charset="0"/>
                <a:cs typeface="Arial" panose="020B0604020202020204" pitchFamily="34" charset="0"/>
              </a:rPr>
              <a:t>Proposer des solutions associées</a:t>
            </a:r>
          </a:p>
          <a:p>
            <a:r>
              <a:rPr lang="fr-FR" dirty="0" smtClean="0">
                <a:latin typeface="Arial" panose="020B0604020202020204" pitchFamily="34" charset="0"/>
                <a:cs typeface="Arial" panose="020B0604020202020204" pitchFamily="34" charset="0"/>
              </a:rPr>
              <a:t>Prospectives pour anticiper</a:t>
            </a:r>
            <a:endParaRPr lang="fr-FR" dirty="0">
              <a:latin typeface="Arial" panose="020B0604020202020204" pitchFamily="34" charset="0"/>
              <a:cs typeface="Arial" panose="020B0604020202020204" pitchFamily="34" charset="0"/>
            </a:endParaRPr>
          </a:p>
        </p:txBody>
      </p:sp>
      <p:sp>
        <p:nvSpPr>
          <p:cNvPr id="5" name="ZoneTexte 4"/>
          <p:cNvSpPr txBox="1"/>
          <p:nvPr/>
        </p:nvSpPr>
        <p:spPr>
          <a:xfrm>
            <a:off x="211548" y="6453470"/>
            <a:ext cx="417102" cy="369332"/>
          </a:xfrm>
          <a:prstGeom prst="rect">
            <a:avLst/>
          </a:prstGeom>
          <a:noFill/>
        </p:spPr>
        <p:txBody>
          <a:bodyPr wrap="none" rtlCol="0">
            <a:spAutoFit/>
          </a:bodyPr>
          <a:lstStyle/>
          <a:p>
            <a:r>
              <a:rPr lang="fr-FR" dirty="0" smtClean="0"/>
              <a:t>+6</a:t>
            </a:r>
            <a:endParaRPr lang="fr-FR" dirty="0"/>
          </a:p>
        </p:txBody>
      </p:sp>
    </p:spTree>
    <p:extLst>
      <p:ext uri="{BB962C8B-B14F-4D97-AF65-F5344CB8AC3E}">
        <p14:creationId xmlns:p14="http://schemas.microsoft.com/office/powerpoint/2010/main" val="41064242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2634" y="854405"/>
            <a:ext cx="1457595" cy="991164"/>
          </a:xfrm>
          <a:prstGeom prst="rect">
            <a:avLst/>
          </a:prstGeom>
        </p:spPr>
      </p:pic>
      <p:pic>
        <p:nvPicPr>
          <p:cNvPr id="9" name="Imag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7691" y="1047565"/>
            <a:ext cx="2057143" cy="761905"/>
          </a:xfrm>
          <a:prstGeom prst="rect">
            <a:avLst/>
          </a:prstGeom>
        </p:spPr>
      </p:pic>
      <p:sp>
        <p:nvSpPr>
          <p:cNvPr id="26" name="Rectangle à coins arrondis 25"/>
          <p:cNvSpPr/>
          <p:nvPr/>
        </p:nvSpPr>
        <p:spPr>
          <a:xfrm>
            <a:off x="248714" y="1855483"/>
            <a:ext cx="4406907" cy="2938890"/>
          </a:xfrm>
          <a:prstGeom prst="roundRect">
            <a:avLst/>
          </a:prstGeom>
          <a:solidFill>
            <a:srgbClr val="FFA5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à coins arrondis 3"/>
          <p:cNvSpPr/>
          <p:nvPr/>
        </p:nvSpPr>
        <p:spPr>
          <a:xfrm>
            <a:off x="4655621" y="1861167"/>
            <a:ext cx="4344905" cy="2938890"/>
          </a:xfrm>
          <a:prstGeom prst="roundRect">
            <a:avLst/>
          </a:prstGeom>
          <a:solidFill>
            <a:srgbClr val="8888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1705584" y="141206"/>
            <a:ext cx="5720678" cy="777874"/>
          </a:xfrm>
        </p:spPr>
        <p:txBody>
          <a:bodyPr>
            <a:normAutofit/>
          </a:bodyPr>
          <a:lstStyle/>
          <a:p>
            <a:r>
              <a:rPr lang="fr-FR" dirty="0" smtClean="0">
                <a:latin typeface="Arial" panose="020B0604020202020204" pitchFamily="34" charset="0"/>
                <a:cs typeface="Arial" panose="020B0604020202020204" pitchFamily="34" charset="0"/>
              </a:rPr>
              <a:t>Etat des lieux </a:t>
            </a:r>
            <a:r>
              <a:rPr lang="fr-FR" sz="3600" dirty="0" smtClean="0">
                <a:latin typeface="Arial" panose="020B0604020202020204" pitchFamily="34" charset="0"/>
                <a:cs typeface="Arial" panose="020B0604020202020204" pitchFamily="34" charset="0"/>
              </a:rPr>
              <a:t>(fin 2015)</a:t>
            </a:r>
            <a:endParaRPr lang="fr-FR" sz="3600" dirty="0">
              <a:latin typeface="Arial" panose="020B0604020202020204" pitchFamily="34" charset="0"/>
              <a:cs typeface="Arial" panose="020B0604020202020204" pitchFamily="34" charset="0"/>
            </a:endParaRPr>
          </a:p>
        </p:txBody>
      </p:sp>
      <p:sp>
        <p:nvSpPr>
          <p:cNvPr id="5" name="ZoneTexte 4"/>
          <p:cNvSpPr txBox="1"/>
          <p:nvPr/>
        </p:nvSpPr>
        <p:spPr>
          <a:xfrm>
            <a:off x="51682" y="5509731"/>
            <a:ext cx="5156616" cy="1323439"/>
          </a:xfrm>
          <a:prstGeom prst="rect">
            <a:avLst/>
          </a:prstGeom>
          <a:noFill/>
        </p:spPr>
        <p:txBody>
          <a:bodyPr wrap="square" rtlCol="0">
            <a:spAutoFit/>
          </a:bodyPr>
          <a:lstStyle/>
          <a:p>
            <a:pPr marL="342900" indent="-342900">
              <a:buAutoNum type="arabicParenR"/>
            </a:pPr>
            <a:r>
              <a:rPr lang="fr-FR" sz="2000" dirty="0" smtClean="0">
                <a:latin typeface="Arial" panose="020B0604020202020204" pitchFamily="34" charset="0"/>
                <a:cs typeface="Arial" panose="020B0604020202020204" pitchFamily="34" charset="0"/>
              </a:rPr>
              <a:t>Bases de données (SQL, Texte, images)</a:t>
            </a:r>
          </a:p>
          <a:p>
            <a:pPr marL="342900" indent="-342900">
              <a:buAutoNum type="arabicParenR"/>
            </a:pPr>
            <a:r>
              <a:rPr lang="fr-FR" sz="2000" dirty="0" smtClean="0">
                <a:latin typeface="Arial" panose="020B0604020202020204" pitchFamily="34" charset="0"/>
                <a:cs typeface="Arial" panose="020B0604020202020204" pitchFamily="34" charset="0"/>
              </a:rPr>
              <a:t>Métadonnées (pas d’implémentation)</a:t>
            </a:r>
          </a:p>
          <a:p>
            <a:r>
              <a:rPr lang="fr-FR" sz="2000" dirty="0" smtClean="0">
                <a:latin typeface="Arial" panose="020B0604020202020204" pitchFamily="34" charset="0"/>
                <a:cs typeface="Arial" panose="020B0604020202020204" pitchFamily="34" charset="0"/>
              </a:rPr>
              <a:t>3)   API </a:t>
            </a:r>
            <a:r>
              <a:rPr lang="fr-FR" sz="2000" dirty="0">
                <a:latin typeface="Arial" panose="020B0604020202020204" pitchFamily="34" charset="0"/>
                <a:cs typeface="Arial" panose="020B0604020202020204" pitchFamily="34" charset="0"/>
              </a:rPr>
              <a:t>web service (sans)</a:t>
            </a:r>
            <a:endParaRPr lang="fr-FR" sz="2000" dirty="0" smtClean="0">
              <a:latin typeface="Arial" panose="020B0604020202020204" pitchFamily="34" charset="0"/>
              <a:cs typeface="Arial" panose="020B0604020202020204" pitchFamily="34" charset="0"/>
            </a:endParaRPr>
          </a:p>
          <a:p>
            <a:r>
              <a:rPr lang="fr-FR" sz="2000" dirty="0" smtClean="0">
                <a:latin typeface="Arial" panose="020B0604020202020204" pitchFamily="34" charset="0"/>
                <a:cs typeface="Arial" panose="020B0604020202020204" pitchFamily="34" charset="0"/>
              </a:rPr>
              <a:t>4)   </a:t>
            </a:r>
            <a:r>
              <a:rPr lang="fr-FR" sz="2000" dirty="0">
                <a:latin typeface="Arial" panose="020B0604020202020204" pitchFamily="34" charset="0"/>
                <a:cs typeface="Arial" panose="020B0604020202020204" pitchFamily="34" charset="0"/>
              </a:rPr>
              <a:t>Observatoire virtuel (sans)</a:t>
            </a:r>
          </a:p>
        </p:txBody>
      </p:sp>
      <p:sp>
        <p:nvSpPr>
          <p:cNvPr id="6" name="ZoneTexte 5"/>
          <p:cNvSpPr txBox="1"/>
          <p:nvPr/>
        </p:nvSpPr>
        <p:spPr>
          <a:xfrm>
            <a:off x="5150126" y="5721402"/>
            <a:ext cx="3844322" cy="1015663"/>
          </a:xfrm>
          <a:prstGeom prst="rect">
            <a:avLst/>
          </a:prstGeom>
          <a:noFill/>
        </p:spPr>
        <p:txBody>
          <a:bodyPr wrap="none" rtlCol="0">
            <a:spAutoFit/>
          </a:bodyPr>
          <a:lstStyle/>
          <a:p>
            <a:pPr algn="ctr"/>
            <a:r>
              <a:rPr lang="fr-FR" sz="2000" dirty="0" smtClean="0">
                <a:latin typeface="Arial" panose="020B0604020202020204" pitchFamily="34" charset="0"/>
                <a:cs typeface="Arial" panose="020B0604020202020204" pitchFamily="34" charset="0"/>
              </a:rPr>
              <a:t>« Tous ces éléments sont des </a:t>
            </a:r>
          </a:p>
          <a:p>
            <a:pPr algn="ctr"/>
            <a:r>
              <a:rPr lang="fr-FR" sz="2000" dirty="0" smtClean="0">
                <a:latin typeface="Arial" panose="020B0604020202020204" pitchFamily="34" charset="0"/>
                <a:cs typeface="Arial" panose="020B0604020202020204" pitchFamily="34" charset="0"/>
              </a:rPr>
              <a:t>Indicateurs de la mise en œuvre</a:t>
            </a:r>
          </a:p>
          <a:p>
            <a:pPr algn="ctr"/>
            <a:r>
              <a:rPr lang="fr-FR" sz="2000" dirty="0" smtClean="0">
                <a:latin typeface="Arial" panose="020B0604020202020204" pitchFamily="34" charset="0"/>
                <a:cs typeface="Arial" panose="020B0604020202020204" pitchFamily="34" charset="0"/>
              </a:rPr>
              <a:t> de l’interopérabilité »</a:t>
            </a:r>
            <a:endParaRPr lang="fr-FR" sz="2000" dirty="0">
              <a:latin typeface="Arial" panose="020B0604020202020204" pitchFamily="34" charset="0"/>
              <a:cs typeface="Arial" panose="020B0604020202020204" pitchFamily="34" charset="0"/>
            </a:endParaRPr>
          </a:p>
        </p:txBody>
      </p:sp>
      <p:pic>
        <p:nvPicPr>
          <p:cNvPr id="7" name="Imag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3745" y="843784"/>
            <a:ext cx="2358619" cy="899223"/>
          </a:xfrm>
          <a:prstGeom prst="rect">
            <a:avLst/>
          </a:prstGeom>
        </p:spPr>
      </p:pic>
      <p:sp>
        <p:nvSpPr>
          <p:cNvPr id="11" name="ZoneTexte 10"/>
          <p:cNvSpPr txBox="1"/>
          <p:nvPr/>
        </p:nvSpPr>
        <p:spPr>
          <a:xfrm>
            <a:off x="5498100" y="2126078"/>
            <a:ext cx="3179075" cy="1477328"/>
          </a:xfrm>
          <a:prstGeom prst="rect">
            <a:avLst/>
          </a:prstGeom>
          <a:noFill/>
        </p:spPr>
        <p:txBody>
          <a:bodyPr wrap="none" rtlCol="0">
            <a:spAutoFit/>
          </a:bodyPr>
          <a:lstStyle/>
          <a:p>
            <a:pPr marL="285750" indent="-285750">
              <a:buFont typeface="Arial" panose="020B0604020202020204" pitchFamily="34" charset="0"/>
              <a:buChar char="•"/>
            </a:pPr>
            <a:r>
              <a:rPr lang="fr-FR" b="1" dirty="0">
                <a:latin typeface="Arial" panose="020B0604020202020204" pitchFamily="34" charset="0"/>
                <a:cs typeface="Arial" panose="020B0604020202020204" pitchFamily="34" charset="0"/>
              </a:rPr>
              <a:t>Site instrumenté COPDD</a:t>
            </a:r>
          </a:p>
          <a:p>
            <a:r>
              <a:rPr lang="fr-FR" b="1" dirty="0" smtClean="0">
                <a:latin typeface="Arial" panose="020B0604020202020204" pitchFamily="34" charset="0"/>
                <a:cs typeface="Arial" panose="020B0604020202020204" pitchFamily="34" charset="0"/>
              </a:rPr>
              <a:t>6 services d’observation</a:t>
            </a:r>
            <a:r>
              <a:rPr lang="fr-FR" dirty="0" smtClean="0">
                <a:latin typeface="Arial" panose="020B0604020202020204" pitchFamily="34" charset="0"/>
                <a:cs typeface="Arial" panose="020B0604020202020204" pitchFamily="34" charset="0"/>
              </a:rPr>
              <a:t>:</a:t>
            </a:r>
          </a:p>
          <a:p>
            <a:r>
              <a:rPr lang="fr-FR" dirty="0" smtClean="0">
                <a:latin typeface="Arial" panose="020B0604020202020204" pitchFamily="34" charset="0"/>
                <a:cs typeface="Arial" panose="020B0604020202020204" pitchFamily="34" charset="0"/>
              </a:rPr>
              <a:t>- 1 SNO piloté à l’OPGC</a:t>
            </a:r>
          </a:p>
          <a:p>
            <a:r>
              <a:rPr lang="fr-FR" dirty="0" smtClean="0">
                <a:latin typeface="Arial" panose="020B0604020202020204" pitchFamily="34" charset="0"/>
                <a:cs typeface="Arial" panose="020B0604020202020204" pitchFamily="34" charset="0"/>
              </a:rPr>
              <a:t>- 2 SNO</a:t>
            </a:r>
          </a:p>
          <a:p>
            <a:r>
              <a:rPr lang="fr-FR" dirty="0" smtClean="0">
                <a:latin typeface="Arial" panose="020B0604020202020204" pitchFamily="34" charset="0"/>
                <a:cs typeface="Arial" panose="020B0604020202020204" pitchFamily="34" charset="0"/>
              </a:rPr>
              <a:t>- 3 SO</a:t>
            </a:r>
            <a:endParaRPr lang="fr-FR" dirty="0">
              <a:latin typeface="Arial" panose="020B0604020202020204" pitchFamily="34" charset="0"/>
              <a:cs typeface="Arial" panose="020B0604020202020204" pitchFamily="34" charset="0"/>
            </a:endParaRPr>
          </a:p>
        </p:txBody>
      </p:sp>
      <p:sp>
        <p:nvSpPr>
          <p:cNvPr id="12" name="ZoneTexte 11"/>
          <p:cNvSpPr txBox="1"/>
          <p:nvPr/>
        </p:nvSpPr>
        <p:spPr>
          <a:xfrm>
            <a:off x="762305" y="2124599"/>
            <a:ext cx="2976136" cy="1200329"/>
          </a:xfrm>
          <a:prstGeom prst="rect">
            <a:avLst/>
          </a:prstGeom>
          <a:noFill/>
        </p:spPr>
        <p:txBody>
          <a:bodyPr wrap="none" rtlCol="0">
            <a:spAutoFit/>
          </a:bodyPr>
          <a:lstStyle/>
          <a:p>
            <a:pPr marL="285750" indent="-285750">
              <a:buFont typeface="Arial" panose="020B0604020202020204" pitchFamily="34" charset="0"/>
              <a:buChar char="•"/>
            </a:pPr>
            <a:r>
              <a:rPr lang="fr-FR" b="1" dirty="0" smtClean="0">
                <a:latin typeface="Arial" panose="020B0604020202020204" pitchFamily="34" charset="0"/>
                <a:cs typeface="Arial" panose="020B0604020202020204" pitchFamily="34" charset="0"/>
              </a:rPr>
              <a:t>Pôle de télédétection</a:t>
            </a:r>
          </a:p>
          <a:p>
            <a:r>
              <a:rPr lang="fr-FR" b="1" dirty="0" smtClean="0">
                <a:latin typeface="Arial" panose="020B0604020202020204" pitchFamily="34" charset="0"/>
                <a:cs typeface="Arial" panose="020B0604020202020204" pitchFamily="34" charset="0"/>
              </a:rPr>
              <a:t> volcanologique SNO</a:t>
            </a:r>
            <a:endParaRPr lang="fr-FR" b="1" dirty="0">
              <a:latin typeface="Arial" panose="020B0604020202020204" pitchFamily="34" charset="0"/>
              <a:cs typeface="Arial" panose="020B0604020202020204" pitchFamily="34" charset="0"/>
            </a:endParaRPr>
          </a:p>
          <a:p>
            <a:r>
              <a:rPr lang="fr-FR" b="1" dirty="0" smtClean="0">
                <a:latin typeface="Arial" panose="020B0604020202020204" pitchFamily="34" charset="0"/>
                <a:cs typeface="Arial" panose="020B0604020202020204" pitchFamily="34" charset="0"/>
              </a:rPr>
              <a:t>6 Services d’observation</a:t>
            </a:r>
            <a:r>
              <a:rPr lang="fr-FR" dirty="0" smtClean="0">
                <a:latin typeface="Arial" panose="020B0604020202020204" pitchFamily="34" charset="0"/>
                <a:cs typeface="Arial" panose="020B0604020202020204" pitchFamily="34" charset="0"/>
              </a:rPr>
              <a:t>:</a:t>
            </a:r>
          </a:p>
          <a:p>
            <a:r>
              <a:rPr lang="fr-FR" dirty="0" smtClean="0">
                <a:latin typeface="Arial" panose="020B0604020202020204" pitchFamily="34" charset="0"/>
                <a:cs typeface="Arial" panose="020B0604020202020204" pitchFamily="34" charset="0"/>
              </a:rPr>
              <a:t>Piloté par l’IPGP et l’OPGC</a:t>
            </a:r>
            <a:endParaRPr lang="fr-FR" dirty="0">
              <a:latin typeface="Arial" panose="020B0604020202020204" pitchFamily="34" charset="0"/>
              <a:cs typeface="Arial" panose="020B0604020202020204" pitchFamily="34" charset="0"/>
            </a:endParaRPr>
          </a:p>
        </p:txBody>
      </p:sp>
      <p:sp>
        <p:nvSpPr>
          <p:cNvPr id="13" name="ZoneTexte 12"/>
          <p:cNvSpPr txBox="1"/>
          <p:nvPr/>
        </p:nvSpPr>
        <p:spPr>
          <a:xfrm>
            <a:off x="2571385" y="4851228"/>
            <a:ext cx="4190571" cy="461665"/>
          </a:xfrm>
          <a:prstGeom prst="rect">
            <a:avLst/>
          </a:prstGeom>
          <a:noFill/>
        </p:spPr>
        <p:txBody>
          <a:bodyPr wrap="none" rtlCol="0">
            <a:spAutoFit/>
          </a:bodyPr>
          <a:lstStyle/>
          <a:p>
            <a:r>
              <a:rPr lang="fr-FR" sz="2400" dirty="0" smtClean="0">
                <a:latin typeface="Arial" panose="020B0604020202020204" pitchFamily="34" charset="0"/>
                <a:cs typeface="Arial" panose="020B0604020202020204" pitchFamily="34" charset="0"/>
              </a:rPr>
              <a:t>15 SO services d’observation</a:t>
            </a:r>
          </a:p>
        </p:txBody>
      </p:sp>
      <p:sp>
        <p:nvSpPr>
          <p:cNvPr id="14" name="ZoneTexte 13"/>
          <p:cNvSpPr txBox="1"/>
          <p:nvPr/>
        </p:nvSpPr>
        <p:spPr>
          <a:xfrm>
            <a:off x="456556" y="3330612"/>
            <a:ext cx="3991221" cy="646331"/>
          </a:xfrm>
          <a:prstGeom prst="rect">
            <a:avLst/>
          </a:prstGeom>
          <a:noFill/>
        </p:spPr>
        <p:txBody>
          <a:bodyPr wrap="none" rtlCol="0">
            <a:spAutoFit/>
          </a:bodyPr>
          <a:lstStyle/>
          <a:p>
            <a:pPr marL="285750" indent="-285750">
              <a:buFont typeface="Arial" panose="020B0604020202020204" pitchFamily="34" charset="0"/>
              <a:buChar char="•"/>
            </a:pPr>
            <a:r>
              <a:rPr lang="fr-FR" b="1" dirty="0" smtClean="0">
                <a:latin typeface="Arial" panose="020B0604020202020204" pitchFamily="34" charset="0"/>
                <a:cs typeface="Arial" panose="020B0604020202020204" pitchFamily="34" charset="0"/>
              </a:rPr>
              <a:t>Réseau Sismologique Auvergne</a:t>
            </a:r>
          </a:p>
          <a:p>
            <a:r>
              <a:rPr lang="fr-FR" b="1" dirty="0" smtClean="0">
                <a:latin typeface="Arial" panose="020B0604020202020204" pitchFamily="34" charset="0"/>
                <a:cs typeface="Arial" panose="020B0604020202020204" pitchFamily="34" charset="0"/>
              </a:rPr>
              <a:t>(RESIF…)</a:t>
            </a:r>
            <a:endParaRPr lang="fr-FR" dirty="0">
              <a:latin typeface="Arial" panose="020B0604020202020204" pitchFamily="34" charset="0"/>
              <a:cs typeface="Arial" panose="020B0604020202020204" pitchFamily="34" charset="0"/>
            </a:endParaRPr>
          </a:p>
        </p:txBody>
      </p:sp>
      <p:sp>
        <p:nvSpPr>
          <p:cNvPr id="16" name="ZoneTexte 15"/>
          <p:cNvSpPr txBox="1"/>
          <p:nvPr/>
        </p:nvSpPr>
        <p:spPr>
          <a:xfrm>
            <a:off x="5785514" y="3808573"/>
            <a:ext cx="2755883" cy="923330"/>
          </a:xfrm>
          <a:prstGeom prst="rect">
            <a:avLst/>
          </a:prstGeom>
          <a:noFill/>
        </p:spPr>
        <p:txBody>
          <a:bodyPr wrap="none" rtlCol="0">
            <a:spAutoFit/>
          </a:bodyPr>
          <a:lstStyle/>
          <a:p>
            <a:pPr marL="285750" indent="-285750" algn="ctr">
              <a:buFont typeface="Arial" panose="020B0604020202020204" pitchFamily="34" charset="0"/>
              <a:buChar char="•"/>
            </a:pPr>
            <a:r>
              <a:rPr lang="fr-FR" b="1" dirty="0" smtClean="0">
                <a:latin typeface="Arial" panose="020B0604020202020204" pitchFamily="34" charset="0"/>
                <a:cs typeface="Arial" panose="020B0604020202020204" pitchFamily="34" charset="0"/>
              </a:rPr>
              <a:t>Instrument national :</a:t>
            </a:r>
          </a:p>
          <a:p>
            <a:pPr algn="ctr"/>
            <a:r>
              <a:rPr lang="fr-FR" b="1" dirty="0" smtClean="0">
                <a:latin typeface="Arial" panose="020B0604020202020204" pitchFamily="34" charset="0"/>
                <a:cs typeface="Arial" panose="020B0604020202020204" pitchFamily="34" charset="0"/>
              </a:rPr>
              <a:t>Plateforme de Mesure</a:t>
            </a:r>
          </a:p>
          <a:p>
            <a:pPr algn="ctr"/>
            <a:r>
              <a:rPr lang="fr-FR" b="1" dirty="0" smtClean="0">
                <a:latin typeface="Arial" panose="020B0604020202020204" pitchFamily="34" charset="0"/>
                <a:cs typeface="Arial" panose="020B0604020202020204" pitchFamily="34" charset="0"/>
              </a:rPr>
              <a:t> Aéroportée</a:t>
            </a:r>
            <a:endParaRPr lang="fr-FR" dirty="0">
              <a:latin typeface="Arial" panose="020B0604020202020204" pitchFamily="34" charset="0"/>
              <a:cs typeface="Arial" panose="020B0604020202020204" pitchFamily="34" charset="0"/>
            </a:endParaRPr>
          </a:p>
        </p:txBody>
      </p:sp>
      <p:sp>
        <p:nvSpPr>
          <p:cNvPr id="17" name="ZoneTexte 16"/>
          <p:cNvSpPr txBox="1"/>
          <p:nvPr/>
        </p:nvSpPr>
        <p:spPr>
          <a:xfrm>
            <a:off x="671543" y="3960532"/>
            <a:ext cx="2755883" cy="646331"/>
          </a:xfrm>
          <a:prstGeom prst="rect">
            <a:avLst/>
          </a:prstGeom>
          <a:noFill/>
        </p:spPr>
        <p:txBody>
          <a:bodyPr wrap="none" rtlCol="0">
            <a:spAutoFit/>
          </a:bodyPr>
          <a:lstStyle/>
          <a:p>
            <a:pPr marL="285750" indent="-285750" algn="ctr">
              <a:buFont typeface="Arial" panose="020B0604020202020204" pitchFamily="34" charset="0"/>
              <a:buChar char="•"/>
            </a:pPr>
            <a:r>
              <a:rPr lang="fr-FR" b="1" dirty="0" smtClean="0">
                <a:latin typeface="Arial" panose="020B0604020202020204" pitchFamily="34" charset="0"/>
                <a:cs typeface="Arial" panose="020B0604020202020204" pitchFamily="34" charset="0"/>
              </a:rPr>
              <a:t>Instrument national :</a:t>
            </a:r>
          </a:p>
          <a:p>
            <a:pPr algn="ctr"/>
            <a:r>
              <a:rPr lang="fr-FR" b="1" dirty="0" smtClean="0">
                <a:latin typeface="Arial" panose="020B0604020202020204" pitchFamily="34" charset="0"/>
                <a:cs typeface="Arial" panose="020B0604020202020204" pitchFamily="34" charset="0"/>
              </a:rPr>
              <a:t>Presse multi-enclumes</a:t>
            </a:r>
            <a:endParaRPr lang="fr-FR" dirty="0">
              <a:latin typeface="Arial" panose="020B0604020202020204" pitchFamily="34" charset="0"/>
              <a:cs typeface="Arial" panose="020B0604020202020204" pitchFamily="34" charset="0"/>
            </a:endParaRPr>
          </a:p>
        </p:txBody>
      </p:sp>
      <p:sp>
        <p:nvSpPr>
          <p:cNvPr id="24" name="ZoneTexte 23"/>
          <p:cNvSpPr txBox="1"/>
          <p:nvPr/>
        </p:nvSpPr>
        <p:spPr>
          <a:xfrm>
            <a:off x="1550454" y="1524285"/>
            <a:ext cx="1510798" cy="400110"/>
          </a:xfrm>
          <a:prstGeom prst="rect">
            <a:avLst/>
          </a:prstGeom>
          <a:noFill/>
        </p:spPr>
        <p:txBody>
          <a:bodyPr wrap="none" rtlCol="0">
            <a:spAutoFit/>
          </a:bodyPr>
          <a:lstStyle/>
          <a:p>
            <a:pPr algn="ctr"/>
            <a:r>
              <a:rPr lang="fr-FR" sz="2000" dirty="0" smtClean="0">
                <a:latin typeface="Arial" panose="020B0604020202020204" pitchFamily="34" charset="0"/>
                <a:cs typeface="Arial" panose="020B0604020202020204" pitchFamily="34" charset="0"/>
              </a:rPr>
              <a:t>Terre solide</a:t>
            </a:r>
            <a:endParaRPr lang="fr-FR" sz="2000" dirty="0">
              <a:latin typeface="Arial" panose="020B0604020202020204" pitchFamily="34" charset="0"/>
              <a:cs typeface="Arial" panose="020B0604020202020204" pitchFamily="34" charset="0"/>
            </a:endParaRPr>
          </a:p>
        </p:txBody>
      </p:sp>
      <p:sp>
        <p:nvSpPr>
          <p:cNvPr id="25" name="ZoneTexte 24"/>
          <p:cNvSpPr txBox="1"/>
          <p:nvPr/>
        </p:nvSpPr>
        <p:spPr>
          <a:xfrm>
            <a:off x="6745845" y="1506159"/>
            <a:ext cx="1566454" cy="400110"/>
          </a:xfrm>
          <a:prstGeom prst="rect">
            <a:avLst/>
          </a:prstGeom>
          <a:noFill/>
        </p:spPr>
        <p:txBody>
          <a:bodyPr wrap="none" rtlCol="0">
            <a:spAutoFit/>
          </a:bodyPr>
          <a:lstStyle/>
          <a:p>
            <a:pPr algn="ctr"/>
            <a:r>
              <a:rPr lang="fr-FR" sz="2000" dirty="0" smtClean="0">
                <a:latin typeface="Arial" panose="020B0604020202020204" pitchFamily="34" charset="0"/>
                <a:cs typeface="Arial" panose="020B0604020202020204" pitchFamily="34" charset="0"/>
              </a:rPr>
              <a:t>Atmosphère</a:t>
            </a:r>
            <a:endParaRPr lang="fr-FR" sz="2000" dirty="0">
              <a:latin typeface="Arial" panose="020B0604020202020204" pitchFamily="34" charset="0"/>
              <a:cs typeface="Arial" panose="020B0604020202020204" pitchFamily="34" charset="0"/>
            </a:endParaRPr>
          </a:p>
        </p:txBody>
      </p:sp>
      <p:sp>
        <p:nvSpPr>
          <p:cNvPr id="27" name="Rectangle à coins arrondis 26"/>
          <p:cNvSpPr/>
          <p:nvPr/>
        </p:nvSpPr>
        <p:spPr>
          <a:xfrm>
            <a:off x="3608033" y="4182952"/>
            <a:ext cx="2103156" cy="621859"/>
          </a:xfrm>
          <a:prstGeom prst="roundRect">
            <a:avLst/>
          </a:prstGeom>
          <a:solidFill>
            <a:srgbClr val="00CCC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p:cNvSpPr txBox="1"/>
          <p:nvPr/>
        </p:nvSpPr>
        <p:spPr>
          <a:xfrm>
            <a:off x="3622155" y="4308901"/>
            <a:ext cx="2089033" cy="646331"/>
          </a:xfrm>
          <a:prstGeom prst="rect">
            <a:avLst/>
          </a:prstGeom>
          <a:noFill/>
        </p:spPr>
        <p:txBody>
          <a:bodyPr wrap="none" rtlCol="0">
            <a:spAutoFit/>
          </a:bodyPr>
          <a:lstStyle/>
          <a:p>
            <a:pPr marL="285750" indent="-285750">
              <a:buFont typeface="Arial" panose="020B0604020202020204" pitchFamily="34" charset="0"/>
              <a:buChar char="•"/>
            </a:pPr>
            <a:r>
              <a:rPr lang="fr-FR" b="1" dirty="0" smtClean="0">
                <a:latin typeface="Arial" panose="020B0604020202020204" pitchFamily="34" charset="0"/>
                <a:cs typeface="Arial" panose="020B0604020202020204" pitchFamily="34" charset="0"/>
              </a:rPr>
              <a:t>Hydrogéologie</a:t>
            </a:r>
          </a:p>
          <a:p>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577058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157" y="337958"/>
            <a:ext cx="7886700" cy="918242"/>
          </a:xfrm>
        </p:spPr>
        <p:txBody>
          <a:bodyPr/>
          <a:lstStyle/>
          <a:p>
            <a:r>
              <a:rPr lang="fr-FR" dirty="0" smtClean="0"/>
              <a:t>Infrastructure opérationnelle</a:t>
            </a:r>
            <a:endParaRPr lang="fr-FR"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3560" y="4948641"/>
            <a:ext cx="2942889" cy="1085321"/>
          </a:xfrm>
          <a:prstGeom prst="rect">
            <a:avLst/>
          </a:prstGeom>
        </p:spPr>
      </p:pic>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3559" y="3863320"/>
            <a:ext cx="2942889" cy="1085321"/>
          </a:xfrm>
          <a:prstGeom prst="rect">
            <a:avLst/>
          </a:prstGeom>
        </p:spPr>
      </p:pic>
      <p:sp>
        <p:nvSpPr>
          <p:cNvPr id="5" name="ZoneTexte 4"/>
          <p:cNvSpPr txBox="1"/>
          <p:nvPr/>
        </p:nvSpPr>
        <p:spPr>
          <a:xfrm>
            <a:off x="6114651" y="5087428"/>
            <a:ext cx="2638864" cy="1015663"/>
          </a:xfrm>
          <a:prstGeom prst="rect">
            <a:avLst/>
          </a:prstGeom>
          <a:noFill/>
        </p:spPr>
        <p:txBody>
          <a:bodyPr wrap="none" rtlCol="0">
            <a:spAutoFit/>
          </a:bodyPr>
          <a:lstStyle/>
          <a:p>
            <a:pPr algn="r"/>
            <a:r>
              <a:rPr lang="fr-FR" sz="3200" dirty="0" smtClean="0">
                <a:latin typeface="Arial" panose="020B0604020202020204" pitchFamily="34" charset="0"/>
                <a:cs typeface="Arial" panose="020B0604020202020204" pitchFamily="34" charset="0"/>
              </a:rPr>
              <a:t>200 To utiles</a:t>
            </a:r>
          </a:p>
          <a:p>
            <a:r>
              <a:rPr lang="fr-FR" sz="2800" dirty="0" smtClean="0">
                <a:latin typeface="Arial" panose="020B0604020202020204" pitchFamily="34" charset="0"/>
                <a:cs typeface="Arial" panose="020B0604020202020204" pitchFamily="34" charset="0"/>
              </a:rPr>
              <a:t> RAID 5 ou 6 !!!</a:t>
            </a:r>
            <a:endParaRPr lang="fr-FR" sz="2800" dirty="0">
              <a:latin typeface="Arial" panose="020B0604020202020204" pitchFamily="34" charset="0"/>
              <a:cs typeface="Arial" panose="020B0604020202020204" pitchFamily="34" charset="0"/>
            </a:endParaRPr>
          </a:p>
        </p:txBody>
      </p:sp>
      <p:sp>
        <p:nvSpPr>
          <p:cNvPr id="6" name="ZoneTexte 5"/>
          <p:cNvSpPr txBox="1"/>
          <p:nvPr/>
        </p:nvSpPr>
        <p:spPr>
          <a:xfrm>
            <a:off x="2943559" y="6243638"/>
            <a:ext cx="2992038" cy="369332"/>
          </a:xfrm>
          <a:prstGeom prst="rect">
            <a:avLst/>
          </a:prstGeom>
          <a:noFill/>
        </p:spPr>
        <p:txBody>
          <a:bodyPr wrap="none" rtlCol="0">
            <a:spAutoFit/>
          </a:bodyPr>
          <a:lstStyle/>
          <a:p>
            <a:r>
              <a:rPr lang="fr-FR" b="1" dirty="0" smtClean="0"/>
              <a:t>DELL </a:t>
            </a:r>
            <a:r>
              <a:rPr lang="fr-FR" b="1" dirty="0" err="1" smtClean="0"/>
              <a:t>PowerVault</a:t>
            </a:r>
            <a:r>
              <a:rPr lang="fr-FR" b="1" dirty="0" smtClean="0"/>
              <a:t> MD3260i</a:t>
            </a:r>
            <a:r>
              <a:rPr lang="fr-FR" dirty="0" smtClean="0"/>
              <a:t> x2</a:t>
            </a:r>
            <a:endParaRPr lang="fr-FR" dirty="0"/>
          </a:p>
        </p:txBody>
      </p:sp>
      <p:sp>
        <p:nvSpPr>
          <p:cNvPr id="7" name="ZoneTexte 6"/>
          <p:cNvSpPr txBox="1"/>
          <p:nvPr/>
        </p:nvSpPr>
        <p:spPr>
          <a:xfrm>
            <a:off x="754133" y="5398316"/>
            <a:ext cx="2052165" cy="1323439"/>
          </a:xfrm>
          <a:prstGeom prst="rect">
            <a:avLst/>
          </a:prstGeom>
          <a:noFill/>
        </p:spPr>
        <p:txBody>
          <a:bodyPr wrap="none" rtlCol="0">
            <a:spAutoFit/>
          </a:bodyPr>
          <a:lstStyle/>
          <a:p>
            <a:pPr algn="r"/>
            <a:r>
              <a:rPr lang="fr-FR" sz="2000" dirty="0" smtClean="0">
                <a:latin typeface="Arial" panose="020B0604020202020204" pitchFamily="34" charset="0"/>
                <a:cs typeface="Arial" panose="020B0604020202020204" pitchFamily="34" charset="0"/>
              </a:rPr>
              <a:t>SAN : </a:t>
            </a:r>
          </a:p>
          <a:p>
            <a:pPr algn="r"/>
            <a:r>
              <a:rPr lang="fr-FR" sz="2000" dirty="0" smtClean="0">
                <a:latin typeface="Arial" panose="020B0604020202020204" pitchFamily="34" charset="0"/>
                <a:cs typeface="Arial" panose="020B0604020202020204" pitchFamily="34" charset="0"/>
              </a:rPr>
              <a:t>mutualisation de</a:t>
            </a:r>
          </a:p>
          <a:p>
            <a:pPr algn="r"/>
            <a:r>
              <a:rPr lang="fr-FR" sz="2000" dirty="0" smtClean="0">
                <a:latin typeface="Arial" panose="020B0604020202020204" pitchFamily="34" charset="0"/>
                <a:cs typeface="Arial" panose="020B0604020202020204" pitchFamily="34" charset="0"/>
              </a:rPr>
              <a:t> ressources de</a:t>
            </a:r>
          </a:p>
          <a:p>
            <a:pPr algn="r"/>
            <a:r>
              <a:rPr lang="fr-FR" sz="2000" dirty="0" smtClean="0">
                <a:latin typeface="Arial" panose="020B0604020202020204" pitchFamily="34" charset="0"/>
                <a:cs typeface="Arial" panose="020B0604020202020204" pitchFamily="34" charset="0"/>
              </a:rPr>
              <a:t>stockage</a:t>
            </a:r>
          </a:p>
        </p:txBody>
      </p:sp>
      <p:pic>
        <p:nvPicPr>
          <p:cNvPr id="9" name="Imag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0592" y="1660780"/>
            <a:ext cx="2778292" cy="259115"/>
          </a:xfrm>
          <a:prstGeom prst="rect">
            <a:avLst/>
          </a:prstGeom>
        </p:spPr>
      </p:pic>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5708" y="3635791"/>
            <a:ext cx="2778292" cy="259115"/>
          </a:xfrm>
          <a:prstGeom prst="rect">
            <a:avLst/>
          </a:prstGeom>
        </p:spPr>
      </p:pic>
      <p:pic>
        <p:nvPicPr>
          <p:cNvPr id="11" name="Imag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3957" y="2413610"/>
            <a:ext cx="2778292" cy="259115"/>
          </a:xfrm>
          <a:prstGeom prst="rect">
            <a:avLst/>
          </a:prstGeom>
        </p:spPr>
      </p:pic>
      <p:pic>
        <p:nvPicPr>
          <p:cNvPr id="12" name="Imag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6754" y="2882801"/>
            <a:ext cx="2616200" cy="749300"/>
          </a:xfrm>
          <a:prstGeom prst="rect">
            <a:avLst/>
          </a:prstGeom>
        </p:spPr>
      </p:pic>
      <p:pic>
        <p:nvPicPr>
          <p:cNvPr id="13" name="Imag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003" y="1684460"/>
            <a:ext cx="2616200" cy="749300"/>
          </a:xfrm>
          <a:prstGeom prst="rect">
            <a:avLst/>
          </a:prstGeom>
        </p:spPr>
      </p:pic>
      <p:pic>
        <p:nvPicPr>
          <p:cNvPr id="15" name="Imag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7157" y="2184183"/>
            <a:ext cx="753559" cy="2048483"/>
          </a:xfrm>
          <a:prstGeom prst="rect">
            <a:avLst/>
          </a:prstGeom>
        </p:spPr>
      </p:pic>
      <p:pic>
        <p:nvPicPr>
          <p:cNvPr id="16" name="Imag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9557" y="2336583"/>
            <a:ext cx="753559" cy="2048483"/>
          </a:xfrm>
          <a:prstGeom prst="rect">
            <a:avLst/>
          </a:prstGeom>
        </p:spPr>
      </p:pic>
      <p:pic>
        <p:nvPicPr>
          <p:cNvPr id="17" name="Imag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1957" y="2488983"/>
            <a:ext cx="753559" cy="2048483"/>
          </a:xfrm>
          <a:prstGeom prst="rect">
            <a:avLst/>
          </a:prstGeom>
        </p:spPr>
      </p:pic>
      <p:pic>
        <p:nvPicPr>
          <p:cNvPr id="19" name="Imag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43784" y="3346975"/>
            <a:ext cx="753559" cy="2048483"/>
          </a:xfrm>
          <a:prstGeom prst="rect">
            <a:avLst/>
          </a:prstGeom>
        </p:spPr>
      </p:pic>
      <p:cxnSp>
        <p:nvCxnSpPr>
          <p:cNvPr id="14" name="Connecteur en angle 13"/>
          <p:cNvCxnSpPr/>
          <p:nvPr/>
        </p:nvCxnSpPr>
        <p:spPr>
          <a:xfrm rot="10800000" flipV="1">
            <a:off x="2033472" y="4232666"/>
            <a:ext cx="1923518" cy="412060"/>
          </a:xfrm>
          <a:prstGeom prst="bentConnector3">
            <a:avLst>
              <a:gd name="adj1" fmla="val 65598"/>
            </a:avLst>
          </a:prstGeom>
          <a:ln w="38100"/>
        </p:spPr>
        <p:style>
          <a:lnRef idx="1">
            <a:schemeClr val="accent2"/>
          </a:lnRef>
          <a:fillRef idx="0">
            <a:schemeClr val="accent2"/>
          </a:fillRef>
          <a:effectRef idx="0">
            <a:schemeClr val="accent2"/>
          </a:effectRef>
          <a:fontRef idx="minor">
            <a:schemeClr val="tx1"/>
          </a:fontRef>
        </p:style>
      </p:cxnSp>
      <p:cxnSp>
        <p:nvCxnSpPr>
          <p:cNvPr id="21" name="Connecteur en angle 20"/>
          <p:cNvCxnSpPr/>
          <p:nvPr/>
        </p:nvCxnSpPr>
        <p:spPr>
          <a:xfrm flipV="1">
            <a:off x="4822066" y="2592134"/>
            <a:ext cx="2450272" cy="1779082"/>
          </a:xfrm>
          <a:prstGeom prst="bentConnector3">
            <a:avLst>
              <a:gd name="adj1" fmla="val 50000"/>
            </a:avLst>
          </a:prstGeom>
          <a:ln w="38100"/>
        </p:spPr>
        <p:style>
          <a:lnRef idx="1">
            <a:schemeClr val="accent2"/>
          </a:lnRef>
          <a:fillRef idx="0">
            <a:schemeClr val="accent2"/>
          </a:fillRef>
          <a:effectRef idx="0">
            <a:schemeClr val="accent2"/>
          </a:effectRef>
          <a:fontRef idx="minor">
            <a:schemeClr val="tx1"/>
          </a:fontRef>
        </p:style>
      </p:cxnSp>
      <p:cxnSp>
        <p:nvCxnSpPr>
          <p:cNvPr id="26" name="Connecteur en angle 25"/>
          <p:cNvCxnSpPr/>
          <p:nvPr/>
        </p:nvCxnSpPr>
        <p:spPr>
          <a:xfrm flipV="1">
            <a:off x="4798549" y="3802966"/>
            <a:ext cx="2830976" cy="777926"/>
          </a:xfrm>
          <a:prstGeom prst="bentConnector3">
            <a:avLst>
              <a:gd name="adj1" fmla="val 50000"/>
            </a:avLst>
          </a:prstGeom>
          <a:ln w="38100"/>
        </p:spPr>
        <p:style>
          <a:lnRef idx="1">
            <a:schemeClr val="accent2"/>
          </a:lnRef>
          <a:fillRef idx="0">
            <a:schemeClr val="accent2"/>
          </a:fillRef>
          <a:effectRef idx="0">
            <a:schemeClr val="accent2"/>
          </a:effectRef>
          <a:fontRef idx="minor">
            <a:schemeClr val="tx1"/>
          </a:fontRef>
        </p:style>
      </p:cxnSp>
      <p:cxnSp>
        <p:nvCxnSpPr>
          <p:cNvPr id="32" name="Connecteur en angle 31"/>
          <p:cNvCxnSpPr>
            <a:stCxn id="9" idx="2"/>
          </p:cNvCxnSpPr>
          <p:nvPr/>
        </p:nvCxnSpPr>
        <p:spPr>
          <a:xfrm rot="16200000" flipH="1">
            <a:off x="3298661" y="2140971"/>
            <a:ext cx="725158" cy="283005"/>
          </a:xfrm>
          <a:prstGeom prst="bentConnector3">
            <a:avLst>
              <a:gd name="adj1" fmla="val 50000"/>
            </a:avLst>
          </a:prstGeom>
          <a:ln w="38100"/>
        </p:spPr>
        <p:style>
          <a:lnRef idx="1">
            <a:schemeClr val="accent1"/>
          </a:lnRef>
          <a:fillRef idx="0">
            <a:schemeClr val="accent1"/>
          </a:fillRef>
          <a:effectRef idx="0">
            <a:schemeClr val="accent1"/>
          </a:effectRef>
          <a:fontRef idx="minor">
            <a:schemeClr val="tx1"/>
          </a:fontRef>
        </p:style>
      </p:cxnSp>
      <p:pic>
        <p:nvPicPr>
          <p:cNvPr id="49" name="Image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V="1">
            <a:off x="3159854" y="2609468"/>
            <a:ext cx="2191657" cy="218174"/>
          </a:xfrm>
          <a:prstGeom prst="rect">
            <a:avLst/>
          </a:prstGeom>
        </p:spPr>
      </p:pic>
      <p:cxnSp>
        <p:nvCxnSpPr>
          <p:cNvPr id="51" name="Connecteur en angle 50"/>
          <p:cNvCxnSpPr/>
          <p:nvPr/>
        </p:nvCxnSpPr>
        <p:spPr>
          <a:xfrm rot="10800000">
            <a:off x="960716" y="3797644"/>
            <a:ext cx="3611284" cy="761093"/>
          </a:xfrm>
          <a:prstGeom prst="bentConnector3">
            <a:avLst>
              <a:gd name="adj1" fmla="val 7799"/>
            </a:avLst>
          </a:prstGeom>
          <a:ln w="38100"/>
        </p:spPr>
        <p:style>
          <a:lnRef idx="1">
            <a:schemeClr val="accent2"/>
          </a:lnRef>
          <a:fillRef idx="0">
            <a:schemeClr val="accent2"/>
          </a:fillRef>
          <a:effectRef idx="0">
            <a:schemeClr val="accent2"/>
          </a:effectRef>
          <a:fontRef idx="minor">
            <a:schemeClr val="tx1"/>
          </a:fontRef>
        </p:style>
      </p:cxnSp>
      <p:cxnSp>
        <p:nvCxnSpPr>
          <p:cNvPr id="56" name="Connecteur en angle 55"/>
          <p:cNvCxnSpPr/>
          <p:nvPr/>
        </p:nvCxnSpPr>
        <p:spPr>
          <a:xfrm rot="16200000" flipV="1">
            <a:off x="2728914" y="2538518"/>
            <a:ext cx="2450431" cy="1130833"/>
          </a:xfrm>
          <a:prstGeom prst="bentConnector3">
            <a:avLst>
              <a:gd name="adj1" fmla="val 50000"/>
            </a:avLst>
          </a:prstGeom>
          <a:ln w="38100"/>
        </p:spPr>
        <p:style>
          <a:lnRef idx="1">
            <a:schemeClr val="accent2"/>
          </a:lnRef>
          <a:fillRef idx="0">
            <a:schemeClr val="accent2"/>
          </a:fillRef>
          <a:effectRef idx="0">
            <a:schemeClr val="accent2"/>
          </a:effectRef>
          <a:fontRef idx="minor">
            <a:schemeClr val="tx1"/>
          </a:fontRef>
        </p:style>
      </p:cxnSp>
      <p:cxnSp>
        <p:nvCxnSpPr>
          <p:cNvPr id="29" name="Connecteur en angle 28"/>
          <p:cNvCxnSpPr/>
          <p:nvPr/>
        </p:nvCxnSpPr>
        <p:spPr>
          <a:xfrm>
            <a:off x="4446051" y="2693523"/>
            <a:ext cx="3288112" cy="1087650"/>
          </a:xfrm>
          <a:prstGeom prst="bentConnector2">
            <a:avLst/>
          </a:prstGeom>
          <a:ln w="38100"/>
        </p:spPr>
        <p:style>
          <a:lnRef idx="1">
            <a:schemeClr val="accent1"/>
          </a:lnRef>
          <a:fillRef idx="0">
            <a:schemeClr val="accent1"/>
          </a:fillRef>
          <a:effectRef idx="0">
            <a:schemeClr val="accent1"/>
          </a:effectRef>
          <a:fontRef idx="minor">
            <a:schemeClr val="tx1"/>
          </a:fontRef>
        </p:style>
      </p:cxnSp>
      <p:cxnSp>
        <p:nvCxnSpPr>
          <p:cNvPr id="65" name="Connecteur en angle 64"/>
          <p:cNvCxnSpPr/>
          <p:nvPr/>
        </p:nvCxnSpPr>
        <p:spPr>
          <a:xfrm rot="5400000" flipH="1" flipV="1">
            <a:off x="5741464" y="1042133"/>
            <a:ext cx="195858" cy="3167420"/>
          </a:xfrm>
          <a:prstGeom prst="bentConnector3">
            <a:avLst>
              <a:gd name="adj1" fmla="val 216717"/>
            </a:avLst>
          </a:prstGeom>
          <a:ln w="38100"/>
        </p:spPr>
        <p:style>
          <a:lnRef idx="1">
            <a:schemeClr val="accent1"/>
          </a:lnRef>
          <a:fillRef idx="0">
            <a:schemeClr val="accent1"/>
          </a:fillRef>
          <a:effectRef idx="0">
            <a:schemeClr val="accent1"/>
          </a:effectRef>
          <a:fontRef idx="minor">
            <a:schemeClr val="tx1"/>
          </a:fontRef>
        </p:style>
      </p:cxnSp>
      <p:cxnSp>
        <p:nvCxnSpPr>
          <p:cNvPr id="72" name="Connecteur en angle 71"/>
          <p:cNvCxnSpPr/>
          <p:nvPr/>
        </p:nvCxnSpPr>
        <p:spPr>
          <a:xfrm flipV="1">
            <a:off x="1028666" y="2797454"/>
            <a:ext cx="2926476" cy="967894"/>
          </a:xfrm>
          <a:prstGeom prst="bentConnector3">
            <a:avLst>
              <a:gd name="adj1" fmla="val 10323"/>
            </a:avLst>
          </a:prstGeom>
          <a:ln w="38100"/>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1688228" y="3928877"/>
            <a:ext cx="1531188" cy="646331"/>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Management</a:t>
            </a:r>
          </a:p>
          <a:p>
            <a:r>
              <a:rPr lang="fr-FR" dirty="0">
                <a:latin typeface="Arial" panose="020B0604020202020204" pitchFamily="34" charset="0"/>
                <a:cs typeface="Arial" panose="020B0604020202020204" pitchFamily="34" charset="0"/>
              </a:rPr>
              <a:t> </a:t>
            </a:r>
            <a:r>
              <a:rPr lang="fr-FR" dirty="0" smtClean="0">
                <a:latin typeface="Arial" panose="020B0604020202020204" pitchFamily="34" charset="0"/>
                <a:cs typeface="Arial" panose="020B0604020202020204" pitchFamily="34" charset="0"/>
              </a:rPr>
              <a:t> network</a:t>
            </a:r>
            <a:endParaRPr lang="fr-FR" dirty="0">
              <a:latin typeface="Arial" panose="020B0604020202020204" pitchFamily="34" charset="0"/>
              <a:cs typeface="Arial" panose="020B0604020202020204" pitchFamily="34" charset="0"/>
            </a:endParaRPr>
          </a:p>
        </p:txBody>
      </p:sp>
      <p:sp>
        <p:nvSpPr>
          <p:cNvPr id="79" name="ZoneTexte 78"/>
          <p:cNvSpPr txBox="1"/>
          <p:nvPr/>
        </p:nvSpPr>
        <p:spPr>
          <a:xfrm>
            <a:off x="7776351" y="4021550"/>
            <a:ext cx="1026243" cy="400110"/>
          </a:xfrm>
          <a:prstGeom prst="rect">
            <a:avLst/>
          </a:prstGeom>
          <a:noFill/>
        </p:spPr>
        <p:txBody>
          <a:bodyPr wrap="none" rtlCol="0">
            <a:spAutoFit/>
          </a:bodyPr>
          <a:lstStyle/>
          <a:p>
            <a:pPr algn="r"/>
            <a:r>
              <a:rPr lang="fr-FR" sz="2000" dirty="0" smtClean="0">
                <a:latin typeface="Arial" panose="020B0604020202020204" pitchFamily="34" charset="0"/>
                <a:cs typeface="Arial" panose="020B0604020202020204" pitchFamily="34" charset="0"/>
              </a:rPr>
              <a:t>dbobs1</a:t>
            </a:r>
          </a:p>
        </p:txBody>
      </p:sp>
      <p:sp>
        <p:nvSpPr>
          <p:cNvPr id="80" name="ZoneTexte 79"/>
          <p:cNvSpPr txBox="1"/>
          <p:nvPr/>
        </p:nvSpPr>
        <p:spPr>
          <a:xfrm>
            <a:off x="7241732" y="1270742"/>
            <a:ext cx="1026243" cy="400110"/>
          </a:xfrm>
          <a:prstGeom prst="rect">
            <a:avLst/>
          </a:prstGeom>
          <a:noFill/>
        </p:spPr>
        <p:txBody>
          <a:bodyPr wrap="none" rtlCol="0">
            <a:spAutoFit/>
          </a:bodyPr>
          <a:lstStyle/>
          <a:p>
            <a:pPr algn="r"/>
            <a:r>
              <a:rPr lang="fr-FR" sz="2000" dirty="0" smtClean="0">
                <a:latin typeface="Arial" panose="020B0604020202020204" pitchFamily="34" charset="0"/>
                <a:cs typeface="Arial" panose="020B0604020202020204" pitchFamily="34" charset="0"/>
              </a:rPr>
              <a:t>dbobs2</a:t>
            </a:r>
          </a:p>
        </p:txBody>
      </p:sp>
      <p:sp>
        <p:nvSpPr>
          <p:cNvPr id="81" name="ZoneTexte 80"/>
          <p:cNvSpPr txBox="1"/>
          <p:nvPr/>
        </p:nvSpPr>
        <p:spPr>
          <a:xfrm>
            <a:off x="2075764" y="1228331"/>
            <a:ext cx="1140056" cy="400110"/>
          </a:xfrm>
          <a:prstGeom prst="rect">
            <a:avLst/>
          </a:prstGeom>
          <a:noFill/>
        </p:spPr>
        <p:txBody>
          <a:bodyPr wrap="none" rtlCol="0">
            <a:spAutoFit/>
          </a:bodyPr>
          <a:lstStyle/>
          <a:p>
            <a:pPr algn="r"/>
            <a:r>
              <a:rPr lang="fr-FR" sz="2000" dirty="0" err="1" smtClean="0">
                <a:latin typeface="Arial" panose="020B0604020202020204" pitchFamily="34" charset="0"/>
                <a:cs typeface="Arial" panose="020B0604020202020204" pitchFamily="34" charset="0"/>
              </a:rPr>
              <a:t>webserv</a:t>
            </a:r>
            <a:endParaRPr lang="fr-FR" sz="2000" dirty="0" smtClean="0">
              <a:latin typeface="Arial" panose="020B0604020202020204" pitchFamily="34" charset="0"/>
              <a:cs typeface="Arial" panose="020B0604020202020204" pitchFamily="34" charset="0"/>
            </a:endParaRPr>
          </a:p>
        </p:txBody>
      </p:sp>
      <p:sp>
        <p:nvSpPr>
          <p:cNvPr id="82" name="ZoneTexte 81"/>
          <p:cNvSpPr txBox="1"/>
          <p:nvPr/>
        </p:nvSpPr>
        <p:spPr>
          <a:xfrm>
            <a:off x="0" y="1552497"/>
            <a:ext cx="1425390" cy="707886"/>
          </a:xfrm>
          <a:prstGeom prst="rect">
            <a:avLst/>
          </a:prstGeom>
          <a:noFill/>
        </p:spPr>
        <p:txBody>
          <a:bodyPr wrap="none" rtlCol="0">
            <a:spAutoFit/>
          </a:bodyPr>
          <a:lstStyle/>
          <a:p>
            <a:pPr algn="r"/>
            <a:r>
              <a:rPr lang="fr-FR" sz="2000" dirty="0" err="1" smtClean="0">
                <a:latin typeface="Arial" panose="020B0604020202020204" pitchFamily="34" charset="0"/>
                <a:cs typeface="Arial" panose="020B0604020202020204" pitchFamily="34" charset="0"/>
              </a:rPr>
              <a:t>SOservIm</a:t>
            </a:r>
            <a:r>
              <a:rPr lang="fr-FR" sz="2000" dirty="0" smtClean="0">
                <a:latin typeface="Arial" panose="020B0604020202020204" pitchFamily="34" charset="0"/>
                <a:cs typeface="Arial" panose="020B0604020202020204" pitchFamily="34" charset="0"/>
              </a:rPr>
              <a:t>,</a:t>
            </a:r>
          </a:p>
          <a:p>
            <a:pPr algn="r"/>
            <a:r>
              <a:rPr lang="fr-FR" sz="2000" dirty="0" smtClean="0">
                <a:latin typeface="Arial" panose="020B0604020202020204" pitchFamily="34" charset="0"/>
                <a:cs typeface="Arial" panose="020B0604020202020204" pitchFamily="34" charset="0"/>
              </a:rPr>
              <a:t>Archives…</a:t>
            </a:r>
          </a:p>
        </p:txBody>
      </p:sp>
      <p:cxnSp>
        <p:nvCxnSpPr>
          <p:cNvPr id="33" name="Connecteur en angle 32"/>
          <p:cNvCxnSpPr/>
          <p:nvPr/>
        </p:nvCxnSpPr>
        <p:spPr>
          <a:xfrm flipV="1">
            <a:off x="7629525" y="494494"/>
            <a:ext cx="842966" cy="5688"/>
          </a:xfrm>
          <a:prstGeom prst="bentConnector3">
            <a:avLst>
              <a:gd name="adj1" fmla="val 50000"/>
            </a:avLst>
          </a:prstGeom>
          <a:ln w="38100"/>
        </p:spPr>
        <p:style>
          <a:lnRef idx="1">
            <a:schemeClr val="accent1"/>
          </a:lnRef>
          <a:fillRef idx="0">
            <a:schemeClr val="accent1"/>
          </a:fillRef>
          <a:effectRef idx="0">
            <a:schemeClr val="accent1"/>
          </a:effectRef>
          <a:fontRef idx="minor">
            <a:schemeClr val="tx1"/>
          </a:fontRef>
        </p:style>
      </p:cxnSp>
      <p:cxnSp>
        <p:nvCxnSpPr>
          <p:cNvPr id="35" name="Connecteur en angle 34"/>
          <p:cNvCxnSpPr/>
          <p:nvPr/>
        </p:nvCxnSpPr>
        <p:spPr>
          <a:xfrm rot="10800000" flipV="1">
            <a:off x="7662723" y="620558"/>
            <a:ext cx="834138" cy="11130"/>
          </a:xfrm>
          <a:prstGeom prst="bentConnector3">
            <a:avLst>
              <a:gd name="adj1" fmla="val 50000"/>
            </a:avLst>
          </a:prstGeom>
          <a:ln w="38100"/>
        </p:spPr>
        <p:style>
          <a:lnRef idx="1">
            <a:schemeClr val="accent2"/>
          </a:lnRef>
          <a:fillRef idx="0">
            <a:schemeClr val="accent2"/>
          </a:fillRef>
          <a:effectRef idx="0">
            <a:schemeClr val="accent2"/>
          </a:effectRef>
          <a:fontRef idx="minor">
            <a:schemeClr val="tx1"/>
          </a:fontRef>
        </p:style>
      </p:cxnSp>
      <p:sp>
        <p:nvSpPr>
          <p:cNvPr id="25" name="ZoneTexte 24"/>
          <p:cNvSpPr txBox="1"/>
          <p:nvPr/>
        </p:nvSpPr>
        <p:spPr>
          <a:xfrm>
            <a:off x="7649830" y="138039"/>
            <a:ext cx="822661" cy="369332"/>
          </a:xfrm>
          <a:prstGeom prst="rect">
            <a:avLst/>
          </a:prstGeom>
          <a:noFill/>
        </p:spPr>
        <p:txBody>
          <a:bodyPr wrap="none" rtlCol="0">
            <a:spAutoFit/>
          </a:bodyPr>
          <a:lstStyle/>
          <a:p>
            <a:r>
              <a:rPr lang="fr-FR" dirty="0" smtClean="0">
                <a:solidFill>
                  <a:schemeClr val="accent5"/>
                </a:solidFill>
              </a:rPr>
              <a:t>AVANT</a:t>
            </a:r>
            <a:endParaRPr lang="fr-FR" dirty="0">
              <a:solidFill>
                <a:schemeClr val="accent5"/>
              </a:solidFill>
            </a:endParaRPr>
          </a:p>
        </p:txBody>
      </p:sp>
      <p:sp>
        <p:nvSpPr>
          <p:cNvPr id="40" name="ZoneTexte 39"/>
          <p:cNvSpPr txBox="1"/>
          <p:nvPr/>
        </p:nvSpPr>
        <p:spPr>
          <a:xfrm>
            <a:off x="7649829" y="634960"/>
            <a:ext cx="777136" cy="369332"/>
          </a:xfrm>
          <a:prstGeom prst="rect">
            <a:avLst/>
          </a:prstGeom>
          <a:noFill/>
        </p:spPr>
        <p:txBody>
          <a:bodyPr wrap="none" rtlCol="0">
            <a:spAutoFit/>
          </a:bodyPr>
          <a:lstStyle/>
          <a:p>
            <a:r>
              <a:rPr lang="fr-FR" dirty="0" smtClean="0">
                <a:solidFill>
                  <a:schemeClr val="accent2"/>
                </a:solidFill>
              </a:rPr>
              <a:t>APRES</a:t>
            </a:r>
            <a:endParaRPr lang="fr-FR" dirty="0">
              <a:solidFill>
                <a:schemeClr val="accent2"/>
              </a:solidFill>
            </a:endParaRPr>
          </a:p>
        </p:txBody>
      </p:sp>
      <p:sp>
        <p:nvSpPr>
          <p:cNvPr id="37" name="ZoneTexte 36"/>
          <p:cNvSpPr txBox="1"/>
          <p:nvPr/>
        </p:nvSpPr>
        <p:spPr>
          <a:xfrm>
            <a:off x="4433140" y="2723652"/>
            <a:ext cx="995785" cy="400110"/>
          </a:xfrm>
          <a:prstGeom prst="rect">
            <a:avLst/>
          </a:prstGeom>
          <a:noFill/>
        </p:spPr>
        <p:txBody>
          <a:bodyPr wrap="none" rtlCol="0">
            <a:spAutoFit/>
          </a:bodyPr>
          <a:lstStyle/>
          <a:p>
            <a:pPr algn="r"/>
            <a:r>
              <a:rPr lang="fr-FR" sz="2000" dirty="0" smtClean="0">
                <a:latin typeface="Arial" panose="020B0604020202020204" pitchFamily="34" charset="0"/>
                <a:cs typeface="Arial" panose="020B0604020202020204" pitchFamily="34" charset="0"/>
              </a:rPr>
              <a:t>routeur</a:t>
            </a:r>
          </a:p>
        </p:txBody>
      </p:sp>
    </p:spTree>
    <p:extLst>
      <p:ext uri="{BB962C8B-B14F-4D97-AF65-F5344CB8AC3E}">
        <p14:creationId xmlns:p14="http://schemas.microsoft.com/office/powerpoint/2010/main" val="33773565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5" name="Espace réservé du conten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0124" y="81271"/>
            <a:ext cx="9413032" cy="6510598"/>
          </a:xfrm>
        </p:spPr>
      </p:pic>
    </p:spTree>
    <p:extLst>
      <p:ext uri="{BB962C8B-B14F-4D97-AF65-F5344CB8AC3E}">
        <p14:creationId xmlns:p14="http://schemas.microsoft.com/office/powerpoint/2010/main" val="21373289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1"/>
          <p:cNvSpPr>
            <a:spLocks noGrp="1" noChangeArrowheads="1"/>
          </p:cNvSpPr>
          <p:nvPr>
            <p:ph type="title"/>
          </p:nvPr>
        </p:nvSpPr>
        <p:spPr>
          <a:xfrm>
            <a:off x="163772" y="-135477"/>
            <a:ext cx="8980227" cy="1144800"/>
          </a:xfrm>
        </p:spPr>
        <p:txBody>
          <a:bodyPr vert="horz" lIns="91440" tIns="35482" rIns="91440" bIns="45720" rtlCol="0" anchor="ctr">
            <a:normAutofit fontScale="90000"/>
          </a:bodyPr>
          <a:lstStyle/>
          <a:p>
            <a:pP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dirty="0" smtClean="0"/>
              <a:t>Logiciels ‘faits maison’ autour des données</a:t>
            </a:r>
          </a:p>
        </p:txBody>
      </p:sp>
      <p:sp>
        <p:nvSpPr>
          <p:cNvPr id="81924" name="Rectangle 2"/>
          <p:cNvSpPr>
            <a:spLocks noGrp="1" noChangeArrowheads="1"/>
          </p:cNvSpPr>
          <p:nvPr>
            <p:ph type="body" idx="1"/>
          </p:nvPr>
        </p:nvSpPr>
        <p:spPr>
          <a:xfrm>
            <a:off x="163772" y="859803"/>
            <a:ext cx="8489189" cy="5431809"/>
          </a:xfrm>
        </p:spPr>
        <p:txBody>
          <a:bodyPr>
            <a:noAutofit/>
          </a:bodyPr>
          <a:lstStyle/>
          <a:p>
            <a:pPr marL="0" indent="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u="sng" dirty="0" smtClean="0">
                <a:latin typeface="Arial" panose="020B0604020202020204" pitchFamily="34" charset="0"/>
                <a:cs typeface="Arial" panose="020B0604020202020204" pitchFamily="34" charset="0"/>
              </a:rPr>
              <a:t>Ces logiciels peuvent être</a:t>
            </a:r>
            <a:r>
              <a:rPr lang="fr-FR" altLang="fr-FR" sz="2400" dirty="0" smtClean="0">
                <a:latin typeface="Arial" panose="020B0604020202020204" pitchFamily="34" charset="0"/>
                <a:cs typeface="Arial" panose="020B0604020202020204" pitchFamily="34" charset="0"/>
              </a:rPr>
              <a:t>: </a:t>
            </a:r>
            <a:r>
              <a:rPr lang="fr-FR" altLang="fr-FR" sz="2400" dirty="0">
                <a:latin typeface="Arial" panose="020B0604020202020204" pitchFamily="34" charset="0"/>
                <a:cs typeface="Arial" panose="020B0604020202020204" pitchFamily="34" charset="0"/>
              </a:rPr>
              <a:t>Procédures de transformations depuis les données brutes, calculs d'inversions, calcul (modélisation et statistique) et visualisation pour l'analyse des données traitées…</a:t>
            </a:r>
          </a:p>
          <a:p>
            <a:pPr marL="0" indent="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smtClean="0">
                <a:latin typeface="Arial" panose="020B0604020202020204" pitchFamily="34" charset="0"/>
                <a:cs typeface="Arial" panose="020B0604020202020204" pitchFamily="34" charset="0"/>
              </a:rPr>
              <a:t>Ces </a:t>
            </a:r>
            <a:r>
              <a:rPr lang="fr-FR" altLang="fr-FR" sz="2400" dirty="0">
                <a:latin typeface="Arial" panose="020B0604020202020204" pitchFamily="34" charset="0"/>
                <a:cs typeface="Arial" panose="020B0604020202020204" pitchFamily="34" charset="0"/>
              </a:rPr>
              <a:t>logiciels et algorithmes sont potentiellement diffusables via l’OV, cependant</a:t>
            </a:r>
            <a:r>
              <a:rPr lang="fr-FR" altLang="fr-FR" sz="2400" dirty="0" smtClean="0">
                <a:latin typeface="Arial" panose="020B0604020202020204" pitchFamily="34" charset="0"/>
                <a:cs typeface="Arial" panose="020B0604020202020204" pitchFamily="34" charset="0"/>
              </a:rPr>
              <a:t>: </a:t>
            </a:r>
            <a:r>
              <a:rPr lang="fr-FR" altLang="fr-FR" sz="2400" b="1" dirty="0">
                <a:latin typeface="Arial" panose="020B0604020202020204" pitchFamily="34" charset="0"/>
                <a:cs typeface="Arial" panose="020B0604020202020204" pitchFamily="34" charset="0"/>
              </a:rPr>
              <a:t>publication</a:t>
            </a:r>
            <a:r>
              <a:rPr lang="fr-FR" altLang="fr-FR" sz="2400" dirty="0">
                <a:latin typeface="Arial" panose="020B0604020202020204" pitchFamily="34" charset="0"/>
                <a:cs typeface="Arial" panose="020B0604020202020204" pitchFamily="34" charset="0"/>
              </a:rPr>
              <a:t> non terminée</a:t>
            </a:r>
            <a:r>
              <a:rPr lang="fr-FR" altLang="fr-FR" sz="2400" dirty="0" smtClean="0">
                <a:latin typeface="Arial" panose="020B0604020202020204" pitchFamily="34" charset="0"/>
                <a:cs typeface="Arial" panose="020B0604020202020204" pitchFamily="34" charset="0"/>
              </a:rPr>
              <a:t>, </a:t>
            </a:r>
            <a:r>
              <a:rPr lang="fr-FR" altLang="fr-FR" sz="2400" dirty="0">
                <a:latin typeface="Arial" panose="020B0604020202020204" pitchFamily="34" charset="0"/>
                <a:cs typeface="Arial" panose="020B0604020202020204" pitchFamily="34" charset="0"/>
              </a:rPr>
              <a:t>code </a:t>
            </a:r>
            <a:r>
              <a:rPr lang="fr-FR" altLang="fr-FR" sz="2400" b="1" dirty="0">
                <a:latin typeface="Arial" panose="020B0604020202020204" pitchFamily="34" charset="0"/>
                <a:cs typeface="Arial" panose="020B0604020202020204" pitchFamily="34" charset="0"/>
              </a:rPr>
              <a:t>ouvert</a:t>
            </a:r>
            <a:r>
              <a:rPr lang="fr-FR" altLang="fr-FR" sz="2400" dirty="0">
                <a:latin typeface="Arial" panose="020B0604020202020204" pitchFamily="34" charset="0"/>
                <a:cs typeface="Arial" panose="020B0604020202020204" pitchFamily="34" charset="0"/>
              </a:rPr>
              <a:t> ou </a:t>
            </a:r>
            <a:r>
              <a:rPr lang="fr-FR" altLang="fr-FR" sz="2400" b="1" dirty="0" smtClean="0">
                <a:latin typeface="Arial" panose="020B0604020202020204" pitchFamily="34" charset="0"/>
                <a:cs typeface="Arial" panose="020B0604020202020204" pitchFamily="34" charset="0"/>
              </a:rPr>
              <a:t>fermé</a:t>
            </a:r>
            <a:r>
              <a:rPr lang="fr-FR" altLang="fr-FR" sz="2400" dirty="0" smtClean="0">
                <a:latin typeface="Arial" panose="020B0604020202020204" pitchFamily="34" charset="0"/>
                <a:cs typeface="Arial" panose="020B0604020202020204" pitchFamily="34" charset="0"/>
              </a:rPr>
              <a:t>, problématique </a:t>
            </a:r>
            <a:r>
              <a:rPr lang="fr-FR" altLang="fr-FR" sz="2400" dirty="0">
                <a:latin typeface="Arial" panose="020B0604020202020204" pitchFamily="34" charset="0"/>
                <a:cs typeface="Arial" panose="020B0604020202020204" pitchFamily="34" charset="0"/>
              </a:rPr>
              <a:t>des </a:t>
            </a:r>
            <a:r>
              <a:rPr lang="fr-FR" altLang="fr-FR" sz="2400" b="1" dirty="0">
                <a:latin typeface="Arial" panose="020B0604020202020204" pitchFamily="34" charset="0"/>
                <a:cs typeface="Arial" panose="020B0604020202020204" pitchFamily="34" charset="0"/>
              </a:rPr>
              <a:t>licences</a:t>
            </a:r>
            <a:r>
              <a:rPr lang="fr-FR" altLang="fr-FR" sz="2400" dirty="0">
                <a:latin typeface="Arial" panose="020B0604020202020204" pitchFamily="34" charset="0"/>
                <a:cs typeface="Arial" panose="020B0604020202020204" pitchFamily="34" charset="0"/>
              </a:rPr>
              <a:t>…</a:t>
            </a:r>
          </a:p>
          <a:p>
            <a:pPr marL="0" indent="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Une documentation interne « portefeuille logiciels » faciliterait la sélection des logiciels référencés dans l’OV </a:t>
            </a:r>
          </a:p>
          <a:p>
            <a:pPr marL="0" indent="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endParaRPr lang="fr-FR" altLang="fr-FR" sz="2400" dirty="0" smtClean="0">
              <a:latin typeface="Arial" panose="020B0604020202020204" pitchFamily="34" charset="0"/>
              <a:cs typeface="Arial" panose="020B0604020202020204" pitchFamily="34" charset="0"/>
            </a:endParaRPr>
          </a:p>
          <a:p>
            <a:pPr marL="0" indent="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u="sng" dirty="0" smtClean="0">
                <a:latin typeface="Arial" panose="020B0604020202020204" pitchFamily="34" charset="0"/>
                <a:cs typeface="Arial" panose="020B0604020202020204" pitchFamily="34" charset="0"/>
              </a:rPr>
              <a:t>Outils utilisés à l’OPGC par les chercheurs </a:t>
            </a:r>
            <a:r>
              <a:rPr lang="fr-FR" altLang="fr-FR" sz="2400" dirty="0" smtClean="0">
                <a:latin typeface="Arial" panose="020B0604020202020204" pitchFamily="34" charset="0"/>
                <a:cs typeface="Arial" panose="020B0604020202020204" pitchFamily="34" charset="0"/>
              </a:rPr>
              <a:t>:</a:t>
            </a:r>
            <a:endParaRPr lang="fr-FR" altLang="fr-FR" sz="2400" dirty="0">
              <a:latin typeface="Arial" panose="020B0604020202020204" pitchFamily="34" charset="0"/>
              <a:cs typeface="Arial" panose="020B0604020202020204" pitchFamily="34" charset="0"/>
            </a:endParaRPr>
          </a:p>
          <a:p>
            <a:pPr marL="0" indent="0">
              <a:spcBef>
                <a:spcPct val="0"/>
              </a:spcBef>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smtClean="0">
                <a:latin typeface="Arial" panose="020B0604020202020204" pitchFamily="34" charset="0"/>
                <a:cs typeface="Arial" panose="020B0604020202020204" pitchFamily="34" charset="0"/>
              </a:rPr>
              <a:t> MATLAB </a:t>
            </a:r>
            <a:r>
              <a:rPr lang="fr-FR" altLang="fr-FR" sz="2400" dirty="0">
                <a:latin typeface="Arial" panose="020B0604020202020204" pitchFamily="34" charset="0"/>
                <a:cs typeface="Arial" panose="020B0604020202020204" pitchFamily="34" charset="0"/>
              </a:rPr>
              <a:t>(&gt; 50% des développements) =&gt; </a:t>
            </a:r>
            <a:r>
              <a:rPr lang="fr-FR" altLang="fr-FR" sz="2400" dirty="0" err="1">
                <a:latin typeface="Arial" panose="020B0604020202020204" pitchFamily="34" charset="0"/>
                <a:cs typeface="Arial" panose="020B0604020202020204" pitchFamily="34" charset="0"/>
              </a:rPr>
              <a:t>pre</a:t>
            </a:r>
            <a:r>
              <a:rPr lang="fr-FR" altLang="fr-FR" sz="2400" dirty="0">
                <a:latin typeface="Arial" panose="020B0604020202020204" pitchFamily="34" charset="0"/>
                <a:cs typeface="Arial" panose="020B0604020202020204" pitchFamily="34" charset="0"/>
              </a:rPr>
              <a:t>/post traitement, traitement, visu… </a:t>
            </a:r>
          </a:p>
          <a:p>
            <a:pPr marL="0" indent="0">
              <a:spcBef>
                <a:spcPct val="0"/>
              </a:spcBef>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smtClean="0">
                <a:latin typeface="Arial" panose="020B0604020202020204" pitchFamily="34" charset="0"/>
                <a:cs typeface="Arial" panose="020B0604020202020204" pitchFamily="34" charset="0"/>
              </a:rPr>
              <a:t> python </a:t>
            </a:r>
            <a:r>
              <a:rPr lang="fr-FR" altLang="fr-FR" sz="2400" dirty="0">
                <a:latin typeface="Arial" panose="020B0604020202020204" pitchFamily="34" charset="0"/>
                <a:cs typeface="Arial" panose="020B0604020202020204" pitchFamily="34" charset="0"/>
              </a:rPr>
              <a:t>+ bibliothèques (</a:t>
            </a:r>
            <a:r>
              <a:rPr lang="fr-FR" altLang="fr-FR" sz="2400" dirty="0" err="1">
                <a:latin typeface="Arial" panose="020B0604020202020204" pitchFamily="34" charset="0"/>
                <a:cs typeface="Arial" panose="020B0604020202020204" pitchFamily="34" charset="0"/>
              </a:rPr>
              <a:t>pyscient</a:t>
            </a:r>
            <a:r>
              <a:rPr lang="fr-FR" altLang="fr-FR" sz="2400" dirty="0">
                <a:latin typeface="Arial" panose="020B0604020202020204" pitchFamily="34" charset="0"/>
                <a:cs typeface="Arial" panose="020B0604020202020204" pitchFamily="34" charset="0"/>
              </a:rPr>
              <a:t>, binding c, </a:t>
            </a:r>
            <a:r>
              <a:rPr lang="fr-FR" altLang="fr-FR" sz="2400" dirty="0" err="1">
                <a:latin typeface="Arial" panose="020B0604020202020204" pitchFamily="34" charset="0"/>
                <a:cs typeface="Arial" panose="020B0604020202020204" pitchFamily="34" charset="0"/>
              </a:rPr>
              <a:t>qt</a:t>
            </a:r>
            <a:r>
              <a:rPr lang="fr-FR" altLang="fr-FR" sz="2400" dirty="0">
                <a:latin typeface="Arial" panose="020B0604020202020204" pitchFamily="34" charset="0"/>
                <a:cs typeface="Arial" panose="020B0604020202020204" pitchFamily="34" charset="0"/>
              </a:rPr>
              <a:t>, </a:t>
            </a:r>
            <a:r>
              <a:rPr lang="fr-FR" altLang="fr-FR" sz="2400" dirty="0" err="1">
                <a:latin typeface="Arial" panose="020B0604020202020204" pitchFamily="34" charset="0"/>
                <a:cs typeface="Arial" panose="020B0604020202020204" pitchFamily="34" charset="0"/>
              </a:rPr>
              <a:t>matplotlib</a:t>
            </a:r>
            <a:r>
              <a:rPr lang="fr-FR" altLang="fr-FR" sz="2400" dirty="0">
                <a:latin typeface="Arial" panose="020B0604020202020204" pitchFamily="34" charset="0"/>
                <a:cs typeface="Arial" panose="020B0604020202020204" pitchFamily="34" charset="0"/>
              </a:rPr>
              <a:t>)</a:t>
            </a:r>
          </a:p>
          <a:p>
            <a:pPr marL="0" indent="0">
              <a:spcBef>
                <a:spcPct val="0"/>
              </a:spcBef>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smtClean="0">
                <a:latin typeface="Arial" panose="020B0604020202020204" pitchFamily="34" charset="0"/>
                <a:cs typeface="Arial" panose="020B0604020202020204" pitchFamily="34" charset="0"/>
              </a:rPr>
              <a:t> C</a:t>
            </a:r>
            <a:r>
              <a:rPr lang="fr-FR" altLang="fr-FR" sz="2400" dirty="0">
                <a:latin typeface="Arial" panose="020B0604020202020204" pitchFamily="34" charset="0"/>
                <a:cs typeface="Arial" panose="020B0604020202020204" pitchFamily="34" charset="0"/>
              </a:rPr>
              <a:t>, fortran =&gt; HPC</a:t>
            </a:r>
          </a:p>
          <a:p>
            <a:pPr marL="0" indent="0">
              <a:spcBef>
                <a:spcPct val="0"/>
              </a:spcBef>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smtClean="0">
                <a:latin typeface="Arial" panose="020B0604020202020204" pitchFamily="34" charset="0"/>
                <a:cs typeface="Arial" panose="020B0604020202020204" pitchFamily="34" charset="0"/>
              </a:rPr>
              <a:t> Interfaces Web PHP, </a:t>
            </a:r>
            <a:r>
              <a:rPr lang="fr-FR" altLang="fr-FR" sz="2400" dirty="0" err="1" smtClean="0">
                <a:latin typeface="Arial" panose="020B0604020202020204" pitchFamily="34" charset="0"/>
                <a:cs typeface="Arial" panose="020B0604020202020204" pitchFamily="34" charset="0"/>
              </a:rPr>
              <a:t>javascript</a:t>
            </a:r>
            <a:r>
              <a:rPr lang="fr-FR" altLang="fr-FR" sz="2400" dirty="0" smtClean="0">
                <a:latin typeface="Arial" panose="020B0604020202020204" pitchFamily="34" charset="0"/>
                <a:cs typeface="Arial" panose="020B0604020202020204" pitchFamily="34" charset="0"/>
              </a:rPr>
              <a:t> (+JAVA avec </a:t>
            </a:r>
            <a:r>
              <a:rPr lang="fr-FR" altLang="fr-FR" sz="2400" dirty="0" err="1" smtClean="0">
                <a:latin typeface="Arial" panose="020B0604020202020204" pitchFamily="34" charset="0"/>
                <a:cs typeface="Arial" panose="020B0604020202020204" pitchFamily="34" charset="0"/>
              </a:rPr>
              <a:t>GeoServer</a:t>
            </a:r>
            <a:r>
              <a:rPr lang="fr-FR" altLang="fr-FR" sz="2400" dirty="0" smtClean="0">
                <a:latin typeface="Arial" panose="020B0604020202020204" pitchFamily="34" charset="0"/>
                <a:cs typeface="Arial" panose="020B0604020202020204" pitchFamily="34" charset="0"/>
              </a:rPr>
              <a:t>)</a:t>
            </a:r>
            <a:endParaRPr lang="fr-FR" altLang="fr-F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918146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à coins arrondis 33"/>
          <p:cNvSpPr/>
          <p:nvPr/>
        </p:nvSpPr>
        <p:spPr>
          <a:xfrm>
            <a:off x="880872" y="1173705"/>
            <a:ext cx="1773936" cy="6246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XLS</a:t>
            </a:r>
            <a:endParaRPr lang="fr-FR" dirty="0"/>
          </a:p>
        </p:txBody>
      </p:sp>
      <p:sp>
        <p:nvSpPr>
          <p:cNvPr id="52" name="Rectangle à coins arrondis 51"/>
          <p:cNvSpPr/>
          <p:nvPr/>
        </p:nvSpPr>
        <p:spPr>
          <a:xfrm>
            <a:off x="880872" y="2376984"/>
            <a:ext cx="1773936" cy="7498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CSV</a:t>
            </a:r>
            <a:endParaRPr lang="fr-FR" dirty="0"/>
          </a:p>
        </p:txBody>
      </p:sp>
      <p:sp>
        <p:nvSpPr>
          <p:cNvPr id="53" name="Rectangle à coins arrondis 52"/>
          <p:cNvSpPr/>
          <p:nvPr/>
        </p:nvSpPr>
        <p:spPr>
          <a:xfrm>
            <a:off x="386414" y="3705458"/>
            <a:ext cx="1728989" cy="7498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Interface d’insertion</a:t>
            </a:r>
            <a:endParaRPr lang="fr-FR" dirty="0"/>
          </a:p>
        </p:txBody>
      </p:sp>
      <p:sp>
        <p:nvSpPr>
          <p:cNvPr id="54" name="Organigramme : Disque magnétique 53"/>
          <p:cNvSpPr/>
          <p:nvPr/>
        </p:nvSpPr>
        <p:spPr>
          <a:xfrm>
            <a:off x="768096" y="5114544"/>
            <a:ext cx="1999488" cy="1133856"/>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mtClean="0"/>
              <a:t>Base SQL</a:t>
            </a:r>
            <a:endParaRPr lang="fr-FR" dirty="0"/>
          </a:p>
        </p:txBody>
      </p:sp>
      <p:sp>
        <p:nvSpPr>
          <p:cNvPr id="55" name="Rectangle 54"/>
          <p:cNvSpPr/>
          <p:nvPr/>
        </p:nvSpPr>
        <p:spPr>
          <a:xfrm>
            <a:off x="3521939" y="337194"/>
            <a:ext cx="5226275" cy="1673022"/>
          </a:xfrm>
          <a:prstGeom prst="rect">
            <a:avLst/>
          </a:prstGeom>
        </p:spPr>
        <p:txBody>
          <a:bodyPr wrap="square">
            <a:spAutoFit/>
          </a:bodyPr>
          <a:lstStyle/>
          <a:p>
            <a:pPr algn="just">
              <a:lnSpc>
                <a:spcPct val="107000"/>
              </a:lnSpc>
              <a:spcAft>
                <a:spcPts val="800"/>
              </a:spcAft>
            </a:pPr>
            <a:r>
              <a:rPr lang="fr-FR" sz="2400" dirty="0">
                <a:latin typeface="Arial" panose="020B0604020202020204" pitchFamily="34" charset="0"/>
                <a:ea typeface="Calibri" panose="020F0502020204030204" pitchFamily="34" charset="0"/>
                <a:cs typeface="Times New Roman" panose="02020603050405020304" pitchFamily="18" charset="0"/>
              </a:rPr>
              <a:t>L’interface de saisie/affichage permet la création et la modification d’un enregistrement </a:t>
            </a:r>
            <a:r>
              <a:rPr lang="fr-FR" sz="2400" dirty="0" smtClean="0">
                <a:latin typeface="Arial" panose="020B0604020202020204" pitchFamily="34" charset="0"/>
                <a:ea typeface="Calibri" panose="020F0502020204030204" pitchFamily="34" charset="0"/>
                <a:cs typeface="Times New Roman" panose="02020603050405020304" pitchFamily="18" charset="0"/>
              </a:rPr>
              <a:t>et génère la métadonnée associée:</a:t>
            </a:r>
            <a:endParaRPr lang="fr-FR"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56" name="Image 5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2509" y="2010216"/>
            <a:ext cx="3539697" cy="4698144"/>
          </a:xfrm>
          <a:prstGeom prst="rect">
            <a:avLst/>
          </a:prstGeom>
        </p:spPr>
      </p:pic>
      <p:cxnSp>
        <p:nvCxnSpPr>
          <p:cNvPr id="3" name="Connecteur droit avec flèche 2"/>
          <p:cNvCxnSpPr>
            <a:stCxn id="34" idx="2"/>
            <a:endCxn id="52" idx="0"/>
          </p:cNvCxnSpPr>
          <p:nvPr/>
        </p:nvCxnSpPr>
        <p:spPr>
          <a:xfrm>
            <a:off x="1767840" y="1798318"/>
            <a:ext cx="0" cy="5786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p:nvPr/>
        </p:nvCxnSpPr>
        <p:spPr>
          <a:xfrm>
            <a:off x="1265148" y="3126792"/>
            <a:ext cx="0" cy="5786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flipH="1">
            <a:off x="2333767" y="3126792"/>
            <a:ext cx="9554" cy="1987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1265148" y="4455267"/>
            <a:ext cx="0" cy="6592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27709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96889" y="0"/>
            <a:ext cx="7886700" cy="1325563"/>
          </a:xfrm>
        </p:spPr>
        <p:txBody>
          <a:bodyPr/>
          <a:lstStyle/>
          <a:p>
            <a:r>
              <a:rPr lang="fr-FR" dirty="0" smtClean="0"/>
              <a:t>Prospective</a:t>
            </a:r>
            <a:endParaRPr lang="fr-FR" dirty="0"/>
          </a:p>
        </p:txBody>
      </p:sp>
      <p:sp>
        <p:nvSpPr>
          <p:cNvPr id="4" name="Rectangle 3"/>
          <p:cNvSpPr/>
          <p:nvPr/>
        </p:nvSpPr>
        <p:spPr>
          <a:xfrm>
            <a:off x="209570" y="1088469"/>
            <a:ext cx="8615680" cy="5424114"/>
          </a:xfrm>
          <a:prstGeom prst="rect">
            <a:avLst/>
          </a:prstGeom>
        </p:spPr>
        <p:txBody>
          <a:bodyPr wrap="square">
            <a:spAutoFit/>
          </a:bodyPr>
          <a:lstStyle/>
          <a:p>
            <a:pPr marL="285750" indent="-285750" algn="just">
              <a:lnSpc>
                <a:spcPct val="107000"/>
              </a:lnSpc>
              <a:spcAft>
                <a:spcPts val="800"/>
              </a:spcAft>
              <a:buFont typeface="Arial" panose="020B0604020202020204" pitchFamily="34" charset="0"/>
              <a:buChar char="•"/>
            </a:pPr>
            <a:r>
              <a:rPr lang="fr-FR" sz="2400" dirty="0" smtClean="0">
                <a:latin typeface="Arial" panose="020B0604020202020204" pitchFamily="34" charset="0"/>
                <a:ea typeface="Calibri" panose="020F0502020204030204" pitchFamily="34" charset="0"/>
                <a:cs typeface="Times New Roman" panose="02020603050405020304" pitchFamily="18" charset="0"/>
              </a:rPr>
              <a:t>Tableaux </a:t>
            </a:r>
            <a:r>
              <a:rPr lang="fr-FR" sz="2400" dirty="0">
                <a:latin typeface="Arial" panose="020B0604020202020204" pitchFamily="34" charset="0"/>
                <a:ea typeface="Calibri" panose="020F0502020204030204" pitchFamily="34" charset="0"/>
                <a:cs typeface="Times New Roman" panose="02020603050405020304" pitchFamily="18" charset="0"/>
              </a:rPr>
              <a:t>de bord (à partir de l’historique des accès etc</a:t>
            </a:r>
            <a:r>
              <a:rPr lang="fr-FR" sz="2400" dirty="0" smtClean="0">
                <a:latin typeface="Arial" panose="020B0604020202020204" pitchFamily="34" charset="0"/>
                <a:ea typeface="Calibri" panose="020F0502020204030204" pitchFamily="34" charset="0"/>
                <a:cs typeface="Times New Roman" panose="02020603050405020304" pitchFamily="18" charset="0"/>
              </a:rPr>
              <a:t>.)</a:t>
            </a:r>
            <a:endParaRPr lang="fr-FR" sz="24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fr-FR" sz="2400" dirty="0" smtClean="0">
                <a:latin typeface="Arial" panose="020B0604020202020204" pitchFamily="34" charset="0"/>
                <a:ea typeface="Calibri" panose="020F0502020204030204" pitchFamily="34" charset="0"/>
                <a:cs typeface="Times New Roman" panose="02020603050405020304" pitchFamily="18" charset="0"/>
              </a:rPr>
              <a:t>Intégration </a:t>
            </a:r>
            <a:r>
              <a:rPr lang="fr-FR" sz="2400" dirty="0">
                <a:latin typeface="Arial" panose="020B0604020202020204" pitchFamily="34" charset="0"/>
                <a:ea typeface="Calibri" panose="020F0502020204030204" pitchFamily="34" charset="0"/>
                <a:cs typeface="Times New Roman" panose="02020603050405020304" pitchFamily="18" charset="0"/>
              </a:rPr>
              <a:t>des données </a:t>
            </a:r>
            <a:r>
              <a:rPr lang="fr-FR" sz="2400" dirty="0" smtClean="0">
                <a:latin typeface="Arial" panose="020B0604020202020204" pitchFamily="34" charset="0"/>
                <a:ea typeface="Calibri" panose="020F0502020204030204" pitchFamily="34" charset="0"/>
                <a:cs typeface="Times New Roman" panose="02020603050405020304" pitchFamily="18" charset="0"/>
              </a:rPr>
              <a:t>semi-automatisée avec validation</a:t>
            </a:r>
          </a:p>
          <a:p>
            <a:pPr marL="285750" indent="-285750" algn="just">
              <a:lnSpc>
                <a:spcPct val="107000"/>
              </a:lnSpc>
              <a:spcAft>
                <a:spcPts val="800"/>
              </a:spcAft>
              <a:buFont typeface="Arial" panose="020B0604020202020204" pitchFamily="34" charset="0"/>
              <a:buChar char="•"/>
            </a:pPr>
            <a:r>
              <a:rPr lang="fr-FR" sz="2400" dirty="0" smtClean="0">
                <a:latin typeface="Arial" panose="020B0604020202020204" pitchFamily="34" charset="0"/>
                <a:ea typeface="Calibri" panose="020F0502020204030204" pitchFamily="34" charset="0"/>
                <a:cs typeface="Times New Roman" panose="02020603050405020304" pitchFamily="18" charset="0"/>
              </a:rPr>
              <a:t>Génération </a:t>
            </a:r>
            <a:r>
              <a:rPr lang="fr-FR" sz="2400" dirty="0">
                <a:latin typeface="Arial" panose="020B0604020202020204" pitchFamily="34" charset="0"/>
                <a:ea typeface="Calibri" panose="020F0502020204030204" pitchFamily="34" charset="0"/>
                <a:cs typeface="Times New Roman" panose="02020603050405020304" pitchFamily="18" charset="0"/>
              </a:rPr>
              <a:t>automatique des </a:t>
            </a:r>
            <a:r>
              <a:rPr lang="fr-FR" sz="2400" dirty="0" smtClean="0">
                <a:latin typeface="Arial" panose="020B0604020202020204" pitchFamily="34" charset="0"/>
                <a:ea typeface="Calibri" panose="020F0502020204030204" pitchFamily="34" charset="0"/>
                <a:cs typeface="Times New Roman" panose="02020603050405020304" pitchFamily="18" charset="0"/>
              </a:rPr>
              <a:t>métadonnées (granularité fine). Ex : images</a:t>
            </a:r>
            <a:endParaRPr lang="fr-FR" sz="24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fr-FR" sz="2400" dirty="0" smtClean="0">
                <a:latin typeface="Arial" panose="020B0604020202020204" pitchFamily="34" charset="0"/>
                <a:ea typeface="Calibri" panose="020F0502020204030204" pitchFamily="34" charset="0"/>
                <a:cs typeface="Times New Roman" panose="02020603050405020304" pitchFamily="18" charset="0"/>
              </a:rPr>
              <a:t>Conversion </a:t>
            </a:r>
            <a:r>
              <a:rPr lang="fr-FR" sz="2400" dirty="0">
                <a:latin typeface="Arial" panose="020B0604020202020204" pitchFamily="34" charset="0"/>
                <a:ea typeface="Calibri" panose="020F0502020204030204" pitchFamily="34" charset="0"/>
                <a:cs typeface="Times New Roman" panose="02020603050405020304" pitchFamily="18" charset="0"/>
              </a:rPr>
              <a:t>de format des métadonnées </a:t>
            </a:r>
            <a:endParaRPr lang="fr-FR" sz="2400" dirty="0" smtClean="0">
              <a:latin typeface="Arial" panose="020B060402020202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fr-FR" sz="2400" dirty="0" smtClean="0">
                <a:latin typeface="Arial" panose="020B0604020202020204" pitchFamily="34" charset="0"/>
                <a:ea typeface="Calibri" panose="020F0502020204030204" pitchFamily="34" charset="0"/>
                <a:cs typeface="Times New Roman" panose="02020603050405020304" pitchFamily="18" charset="0"/>
              </a:rPr>
              <a:t>Remontée </a:t>
            </a:r>
            <a:r>
              <a:rPr lang="fr-FR" sz="2400" dirty="0">
                <a:latin typeface="Arial" panose="020B0604020202020204" pitchFamily="34" charset="0"/>
                <a:ea typeface="Calibri" panose="020F0502020204030204" pitchFamily="34" charset="0"/>
                <a:cs typeface="Times New Roman" panose="02020603050405020304" pitchFamily="18" charset="0"/>
              </a:rPr>
              <a:t>d’alerte </a:t>
            </a:r>
            <a:r>
              <a:rPr lang="fr-FR" sz="2400" dirty="0" smtClean="0">
                <a:latin typeface="Arial" panose="020B0604020202020204" pitchFamily="34" charset="0"/>
                <a:ea typeface="Calibri" panose="020F0502020204030204" pitchFamily="34" charset="0"/>
                <a:cs typeface="Times New Roman" panose="02020603050405020304" pitchFamily="18" charset="0"/>
              </a:rPr>
              <a:t>visualisée sur l’OV </a:t>
            </a:r>
            <a:r>
              <a:rPr lang="fr-FR" sz="2400" dirty="0">
                <a:latin typeface="Arial" panose="020B0604020202020204" pitchFamily="34" charset="0"/>
                <a:ea typeface="Calibri" panose="020F0502020204030204" pitchFamily="34" charset="0"/>
                <a:cs typeface="Times New Roman" panose="02020603050405020304" pitchFamily="18" charset="0"/>
              </a:rPr>
              <a:t>et/ou d’envoi de mails et de SMS </a:t>
            </a:r>
            <a:r>
              <a:rPr lang="fr-FR" sz="2400" dirty="0" smtClean="0">
                <a:latin typeface="Arial" panose="020B0604020202020204" pitchFamily="34" charset="0"/>
                <a:ea typeface="Calibri" panose="020F0502020204030204" pitchFamily="34" charset="0"/>
                <a:cs typeface="Times New Roman" panose="02020603050405020304" pitchFamily="18" charset="0"/>
              </a:rPr>
              <a:t>pour </a:t>
            </a:r>
            <a:r>
              <a:rPr lang="fr-FR" sz="2400" dirty="0">
                <a:latin typeface="Arial" panose="020B0604020202020204" pitchFamily="34" charset="0"/>
                <a:ea typeface="Calibri" panose="020F0502020204030204" pitchFamily="34" charset="0"/>
                <a:cs typeface="Times New Roman" panose="02020603050405020304" pitchFamily="18" charset="0"/>
              </a:rPr>
              <a:t>la surveillance opérationnelle </a:t>
            </a:r>
            <a:endParaRPr lang="fr-FR" sz="2400" dirty="0" smtClean="0">
              <a:latin typeface="Arial" panose="020B060402020202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fr-FR" sz="2400" dirty="0" smtClean="0">
                <a:latin typeface="Arial" panose="020B0604020202020204" pitchFamily="34" charset="0"/>
                <a:ea typeface="Calibri" panose="020F0502020204030204" pitchFamily="34" charset="0"/>
                <a:cs typeface="Times New Roman" panose="02020603050405020304" pitchFamily="18" charset="0"/>
              </a:rPr>
              <a:t>OV comme plateforme de </a:t>
            </a:r>
            <a:r>
              <a:rPr lang="fr-FR" sz="2400" dirty="0">
                <a:latin typeface="Arial" panose="020B0604020202020204" pitchFamily="34" charset="0"/>
                <a:ea typeface="Calibri" panose="020F0502020204030204" pitchFamily="34" charset="0"/>
                <a:cs typeface="Times New Roman" panose="02020603050405020304" pitchFamily="18" charset="0"/>
              </a:rPr>
              <a:t>simulation. L’utilisateur </a:t>
            </a:r>
            <a:r>
              <a:rPr lang="fr-FR" sz="2400" dirty="0" smtClean="0">
                <a:latin typeface="Arial" panose="020B0604020202020204" pitchFamily="34" charset="0"/>
                <a:ea typeface="Calibri" panose="020F0502020204030204" pitchFamily="34" charset="0"/>
                <a:cs typeface="Times New Roman" panose="02020603050405020304" pitchFamily="18" charset="0"/>
              </a:rPr>
              <a:t>charge </a:t>
            </a:r>
            <a:r>
              <a:rPr lang="fr-FR" sz="2400" dirty="0">
                <a:latin typeface="Arial" panose="020B0604020202020204" pitchFamily="34" charset="0"/>
                <a:ea typeface="Calibri" panose="020F0502020204030204" pitchFamily="34" charset="0"/>
                <a:cs typeface="Times New Roman" panose="02020603050405020304" pitchFamily="18" charset="0"/>
              </a:rPr>
              <a:t>ses </a:t>
            </a:r>
            <a:r>
              <a:rPr lang="fr-FR" sz="2400" dirty="0" smtClean="0">
                <a:latin typeface="Arial" panose="020B0604020202020204" pitchFamily="34" charset="0"/>
                <a:ea typeface="Calibri" panose="020F0502020204030204" pitchFamily="34" charset="0"/>
                <a:cs typeface="Times New Roman" panose="02020603050405020304" pitchFamily="18" charset="0"/>
              </a:rPr>
              <a:t>données, </a:t>
            </a:r>
            <a:r>
              <a:rPr lang="fr-FR" sz="2400" dirty="0">
                <a:latin typeface="Arial" panose="020B0604020202020204" pitchFamily="34" charset="0"/>
                <a:ea typeface="Calibri" panose="020F0502020204030204" pitchFamily="34" charset="0"/>
                <a:cs typeface="Times New Roman" panose="02020603050405020304" pitchFamily="18" charset="0"/>
              </a:rPr>
              <a:t>configure et lance la simulation. Les résultats sont visualisés et téléchargeables. Le modèle numérique </a:t>
            </a:r>
            <a:r>
              <a:rPr lang="fr-FR" sz="2400" dirty="0" smtClean="0">
                <a:latin typeface="Arial" panose="020B0604020202020204" pitchFamily="34" charset="0"/>
                <a:ea typeface="Calibri" panose="020F0502020204030204" pitchFamily="34" charset="0"/>
                <a:cs typeface="Times New Roman" panose="02020603050405020304" pitchFamily="18" charset="0"/>
              </a:rPr>
              <a:t>n’est </a:t>
            </a:r>
            <a:r>
              <a:rPr lang="fr-FR" sz="2400" dirty="0">
                <a:latin typeface="Arial" panose="020B0604020202020204" pitchFamily="34" charset="0"/>
                <a:ea typeface="Calibri" panose="020F0502020204030204" pitchFamily="34" charset="0"/>
                <a:cs typeface="Times New Roman" panose="02020603050405020304" pitchFamily="18" charset="0"/>
              </a:rPr>
              <a:t>pas </a:t>
            </a:r>
            <a:r>
              <a:rPr lang="fr-FR" sz="2400" dirty="0" smtClean="0">
                <a:latin typeface="Arial" panose="020B0604020202020204" pitchFamily="34" charset="0"/>
                <a:ea typeface="Calibri" panose="020F0502020204030204" pitchFamily="34" charset="0"/>
                <a:cs typeface="Times New Roman" panose="02020603050405020304" pitchFamily="18" charset="0"/>
              </a:rPr>
              <a:t>systématiquement distribué</a:t>
            </a:r>
            <a:r>
              <a:rPr lang="fr-FR" sz="2400" dirty="0">
                <a:latin typeface="Arial" panose="020B0604020202020204" pitchFamily="34" charset="0"/>
                <a:ea typeface="Calibri" panose="020F0502020204030204" pitchFamily="34" charset="0"/>
                <a:cs typeface="Times New Roman" panose="02020603050405020304" pitchFamily="18" charset="0"/>
              </a:rPr>
              <a:t>.</a:t>
            </a:r>
            <a:endParaRPr lang="fr-FR" sz="2400" dirty="0">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fr-FR" sz="2400" dirty="0" smtClean="0">
                <a:latin typeface="Arial" panose="020B0604020202020204" pitchFamily="34" charset="0"/>
                <a:ea typeface="Calibri" panose="020F0502020204030204" pitchFamily="34" charset="0"/>
              </a:rPr>
              <a:t>« </a:t>
            </a:r>
            <a:r>
              <a:rPr lang="fr-FR" sz="2400" dirty="0" err="1" smtClean="0">
                <a:latin typeface="Arial" panose="020B0604020202020204" pitchFamily="34" charset="0"/>
                <a:ea typeface="Calibri" panose="020F0502020204030204" pitchFamily="34" charset="0"/>
              </a:rPr>
              <a:t>Failover</a:t>
            </a:r>
            <a:r>
              <a:rPr lang="fr-FR" sz="2400" dirty="0" smtClean="0">
                <a:latin typeface="Arial" panose="020B0604020202020204" pitchFamily="34" charset="0"/>
                <a:ea typeface="Calibri" panose="020F0502020204030204" pitchFamily="34" charset="0"/>
              </a:rPr>
              <a:t> » simulée sur une plateforme du LIMOS</a:t>
            </a:r>
            <a:endParaRPr lang="fr-FR" sz="2400" dirty="0"/>
          </a:p>
        </p:txBody>
      </p:sp>
    </p:spTree>
    <p:extLst>
      <p:ext uri="{BB962C8B-B14F-4D97-AF65-F5344CB8AC3E}">
        <p14:creationId xmlns:p14="http://schemas.microsoft.com/office/powerpoint/2010/main" val="42174998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4">
              <a:lumMod val="40000"/>
              <a:lumOff val="60000"/>
            </a:schemeClr>
          </a:solidFill>
        </p:spPr>
        <p:txBody>
          <a:bodyPr>
            <a:normAutofit fontScale="90000"/>
          </a:bodyPr>
          <a:lstStyle/>
          <a:p>
            <a:r>
              <a:rPr lang="fr-FR" sz="3200" dirty="0" smtClean="0">
                <a:latin typeface="Arial" panose="020B0604020202020204" pitchFamily="34" charset="0"/>
                <a:cs typeface="Arial" panose="020B0604020202020204" pitchFamily="34" charset="0"/>
              </a:rPr>
              <a:t>Implémentation OV-EPOS – Environnement de </a:t>
            </a:r>
            <a:r>
              <a:rPr lang="fr-FR" sz="3200" dirty="0" err="1" smtClean="0">
                <a:latin typeface="Arial" panose="020B0604020202020204" pitchFamily="34" charset="0"/>
                <a:cs typeface="Arial" panose="020B0604020202020204" pitchFamily="34" charset="0"/>
              </a:rPr>
              <a:t>dev</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628650" y="1869743"/>
            <a:ext cx="7886700" cy="4307220"/>
          </a:xfrm>
        </p:spPr>
        <p:txBody>
          <a:bodyPr/>
          <a:lstStyle/>
          <a:p>
            <a:r>
              <a:rPr lang="fr-FR" dirty="0" smtClean="0">
                <a:latin typeface="Arial" panose="020B0604020202020204" pitchFamily="34" charset="0"/>
                <a:cs typeface="Arial" panose="020B0604020202020204" pitchFamily="34" charset="0"/>
              </a:rPr>
              <a:t>Mise en place d’un Environnement de développement (forge, Git)</a:t>
            </a:r>
          </a:p>
          <a:p>
            <a:r>
              <a:rPr lang="fr-FR" dirty="0" smtClean="0">
                <a:latin typeface="Arial" panose="020B0604020202020204" pitchFamily="34" charset="0"/>
                <a:cs typeface="Arial" panose="020B0604020202020204" pitchFamily="34" charset="0"/>
              </a:rPr>
              <a:t>Définir les outils/librairies à utiliser en vue de la mise en production</a:t>
            </a:r>
          </a:p>
          <a:p>
            <a:pPr>
              <a:buFont typeface="Symbol" panose="05050102010706020507" pitchFamily="18" charset="2"/>
              <a:buChar char="Þ"/>
            </a:pPr>
            <a:r>
              <a:rPr lang="fr-FR" dirty="0" smtClean="0">
                <a:latin typeface="Arial" panose="020B0604020202020204" pitchFamily="34" charset="0"/>
                <a:cs typeface="Arial" panose="020B0604020202020204" pitchFamily="34" charset="0"/>
              </a:rPr>
              <a:t>Bonnes pratiques, voir ENVOL (développement et valorisation de logiciels)</a:t>
            </a:r>
          </a:p>
          <a:p>
            <a:r>
              <a:rPr lang="fr-FR" dirty="0" smtClean="0">
                <a:latin typeface="Arial" panose="020B0604020202020204" pitchFamily="34" charset="0"/>
                <a:cs typeface="Arial" panose="020B0604020202020204" pitchFamily="34" charset="0"/>
              </a:rPr>
              <a:t>Plan de développement et spécifications</a:t>
            </a:r>
          </a:p>
        </p:txBody>
      </p:sp>
      <p:sp>
        <p:nvSpPr>
          <p:cNvPr id="4" name="ZoneTexte 3"/>
          <p:cNvSpPr txBox="1"/>
          <p:nvPr/>
        </p:nvSpPr>
        <p:spPr>
          <a:xfrm>
            <a:off x="83126" y="6369627"/>
            <a:ext cx="417102" cy="369332"/>
          </a:xfrm>
          <a:prstGeom prst="rect">
            <a:avLst/>
          </a:prstGeom>
          <a:noFill/>
        </p:spPr>
        <p:txBody>
          <a:bodyPr wrap="none" rtlCol="0">
            <a:spAutoFit/>
          </a:bodyPr>
          <a:lstStyle/>
          <a:p>
            <a:r>
              <a:rPr lang="fr-FR" dirty="0" smtClean="0"/>
              <a:t>+4</a:t>
            </a:r>
            <a:endParaRPr lang="fr-FR" dirty="0"/>
          </a:p>
        </p:txBody>
      </p:sp>
    </p:spTree>
    <p:extLst>
      <p:ext uri="{BB962C8B-B14F-4D97-AF65-F5344CB8AC3E}">
        <p14:creationId xmlns:p14="http://schemas.microsoft.com/office/powerpoint/2010/main" val="475265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203764"/>
            <a:ext cx="7886700" cy="796926"/>
          </a:xfrm>
        </p:spPr>
        <p:txBody>
          <a:bodyPr/>
          <a:lstStyle/>
          <a:p>
            <a:r>
              <a:rPr lang="fr-FR" dirty="0" smtClean="0">
                <a:latin typeface="Arial" panose="020B0604020202020204" pitchFamily="34" charset="0"/>
                <a:cs typeface="Arial" panose="020B0604020202020204" pitchFamily="34" charset="0"/>
              </a:rPr>
              <a:t>Interopérabilité EPOS</a:t>
            </a:r>
            <a:endParaRPr lang="fr-FR" dirty="0">
              <a:latin typeface="Arial" panose="020B0604020202020204" pitchFamily="34" charset="0"/>
              <a:cs typeface="Arial" panose="020B0604020202020204" pitchFamily="34" charset="0"/>
            </a:endParaRP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969" y="985604"/>
            <a:ext cx="8670061" cy="3567111"/>
          </a:xfrm>
          <a:prstGeom prst="rect">
            <a:avLst/>
          </a:prstGeom>
        </p:spPr>
      </p:pic>
      <p:sp>
        <p:nvSpPr>
          <p:cNvPr id="5" name="Ellipse 4"/>
          <p:cNvSpPr/>
          <p:nvPr/>
        </p:nvSpPr>
        <p:spPr>
          <a:xfrm>
            <a:off x="3443287" y="3171825"/>
            <a:ext cx="942975" cy="842963"/>
          </a:xfrm>
          <a:prstGeom prst="ellipse">
            <a:avLst/>
          </a:prstGeom>
          <a:noFill/>
          <a:ln w="793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55972" y="6336270"/>
            <a:ext cx="6327373" cy="369332"/>
          </a:xfrm>
          <a:prstGeom prst="rect">
            <a:avLst/>
          </a:prstGeom>
          <a:noFill/>
          <a:ln w="22225">
            <a:solidFill>
              <a:schemeClr val="accent1"/>
            </a:solidFill>
          </a:ln>
        </p:spPr>
        <p:txBody>
          <a:bodyPr wrap="none" rtlCol="0">
            <a:spAutoFit/>
          </a:bodyPr>
          <a:lstStyle/>
          <a:p>
            <a:r>
              <a:rPr lang="fr-FR" dirty="0" smtClean="0">
                <a:latin typeface="Arial" panose="020B0604020202020204" pitchFamily="34" charset="0"/>
                <a:cs typeface="Arial" panose="020B0604020202020204" pitchFamily="34" charset="0"/>
              </a:rPr>
              <a:t>Bases de données =&gt; </a:t>
            </a:r>
            <a:r>
              <a:rPr lang="fr-FR" b="1" dirty="0" smtClean="0">
                <a:latin typeface="Arial" panose="020B0604020202020204" pitchFamily="34" charset="0"/>
                <a:cs typeface="Arial" panose="020B0604020202020204" pitchFamily="34" charset="0"/>
              </a:rPr>
              <a:t>métadonnées</a:t>
            </a:r>
            <a:r>
              <a:rPr lang="fr-FR" dirty="0" smtClean="0">
                <a:latin typeface="Arial" panose="020B0604020202020204" pitchFamily="34" charset="0"/>
                <a:cs typeface="Arial" panose="020B0604020202020204" pitchFamily="34" charset="0"/>
              </a:rPr>
              <a:t> =&gt; web services (API)</a:t>
            </a:r>
            <a:endParaRPr lang="fr-FR" dirty="0">
              <a:latin typeface="Arial" panose="020B0604020202020204" pitchFamily="34" charset="0"/>
              <a:cs typeface="Arial" panose="020B0604020202020204" pitchFamily="34" charset="0"/>
            </a:endParaRP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658" y="4548520"/>
            <a:ext cx="1024060" cy="1491565"/>
          </a:xfrm>
          <a:prstGeom prst="rect">
            <a:avLst/>
          </a:prstGeom>
        </p:spPr>
      </p:pic>
      <p:sp>
        <p:nvSpPr>
          <p:cNvPr id="8" name="ZoneTexte 7"/>
          <p:cNvSpPr txBox="1"/>
          <p:nvPr/>
        </p:nvSpPr>
        <p:spPr>
          <a:xfrm>
            <a:off x="2899548" y="4967346"/>
            <a:ext cx="543739" cy="830997"/>
          </a:xfrm>
          <a:prstGeom prst="rect">
            <a:avLst/>
          </a:prstGeom>
          <a:noFill/>
        </p:spPr>
        <p:txBody>
          <a:bodyPr wrap="none" rtlCol="0">
            <a:spAutoFit/>
          </a:bodyPr>
          <a:lstStyle/>
          <a:p>
            <a:r>
              <a:rPr lang="fr-FR" sz="4800" dirty="0" smtClean="0">
                <a:latin typeface="Arial" panose="020B0604020202020204" pitchFamily="34" charset="0"/>
                <a:cs typeface="Arial" panose="020B0604020202020204" pitchFamily="34" charset="0"/>
              </a:rPr>
              <a:t>+</a:t>
            </a:r>
            <a:endParaRPr lang="fr-FR" sz="4800" dirty="0">
              <a:latin typeface="Arial" panose="020B0604020202020204" pitchFamily="34" charset="0"/>
              <a:cs typeface="Arial" panose="020B0604020202020204" pitchFamily="34" charset="0"/>
            </a:endParaRPr>
          </a:p>
        </p:txBody>
      </p:sp>
      <p:pic>
        <p:nvPicPr>
          <p:cNvPr id="9" name="Imag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504" y="4886831"/>
            <a:ext cx="2599673" cy="991125"/>
          </a:xfrm>
          <a:prstGeom prst="rect">
            <a:avLst/>
          </a:prstGeom>
        </p:spPr>
      </p:pic>
      <p:sp>
        <p:nvSpPr>
          <p:cNvPr id="10" name="ZoneTexte 9"/>
          <p:cNvSpPr txBox="1"/>
          <p:nvPr/>
        </p:nvSpPr>
        <p:spPr>
          <a:xfrm>
            <a:off x="4733844" y="4954914"/>
            <a:ext cx="1261884" cy="830997"/>
          </a:xfrm>
          <a:prstGeom prst="rect">
            <a:avLst/>
          </a:prstGeom>
          <a:noFill/>
        </p:spPr>
        <p:txBody>
          <a:bodyPr wrap="none" rtlCol="0">
            <a:spAutoFit/>
          </a:bodyPr>
          <a:lstStyle/>
          <a:p>
            <a:r>
              <a:rPr lang="fr-FR" sz="4800" dirty="0" smtClean="0">
                <a:latin typeface="Arial" panose="020B0604020202020204" pitchFamily="34" charset="0"/>
                <a:cs typeface="Arial" panose="020B0604020202020204" pitchFamily="34" charset="0"/>
              </a:rPr>
              <a:t>&lt;=&gt;</a:t>
            </a:r>
            <a:endParaRPr lang="fr-FR" sz="4800" dirty="0">
              <a:latin typeface="Arial" panose="020B0604020202020204" pitchFamily="34" charset="0"/>
              <a:cs typeface="Arial" panose="020B0604020202020204" pitchFamily="34" charset="0"/>
            </a:endParaRPr>
          </a:p>
        </p:txBody>
      </p:sp>
      <p:pic>
        <p:nvPicPr>
          <p:cNvPr id="11" name="Imag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85854" y="4859475"/>
            <a:ext cx="2464361" cy="1054340"/>
          </a:xfrm>
          <a:prstGeom prst="rect">
            <a:avLst/>
          </a:prstGeom>
        </p:spPr>
      </p:pic>
    </p:spTree>
    <p:extLst>
      <p:ext uri="{BB962C8B-B14F-4D97-AF65-F5344CB8AC3E}">
        <p14:creationId xmlns:p14="http://schemas.microsoft.com/office/powerpoint/2010/main" val="325992347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365126"/>
            <a:ext cx="7886700" cy="1242775"/>
          </a:xfrm>
        </p:spPr>
        <p:txBody>
          <a:bodyPr>
            <a:normAutofit fontScale="90000"/>
          </a:bodyPr>
          <a:lstStyle/>
          <a:p>
            <a:pPr algn="r"/>
            <a:r>
              <a:rPr lang="fr-FR" dirty="0" smtClean="0"/>
              <a:t>Observatoire</a:t>
            </a:r>
            <a:br>
              <a:rPr lang="fr-FR" dirty="0" smtClean="0"/>
            </a:br>
            <a:r>
              <a:rPr lang="fr-FR" dirty="0" smtClean="0"/>
              <a:t> virtuel</a:t>
            </a:r>
            <a:endParaRPr lang="fr-FR" dirty="0"/>
          </a:p>
        </p:txBody>
      </p:sp>
      <p:sp>
        <p:nvSpPr>
          <p:cNvPr id="3" name="ZoneTexte 2"/>
          <p:cNvSpPr txBox="1"/>
          <p:nvPr/>
        </p:nvSpPr>
        <p:spPr>
          <a:xfrm>
            <a:off x="279554" y="693395"/>
            <a:ext cx="4573132" cy="1631216"/>
          </a:xfrm>
          <a:prstGeom prst="rect">
            <a:avLst/>
          </a:prstGeom>
          <a:noFill/>
          <a:ln>
            <a:solidFill>
              <a:schemeClr val="tx1">
                <a:lumMod val="50000"/>
                <a:lumOff val="50000"/>
              </a:schemeClr>
            </a:solidFill>
          </a:ln>
        </p:spPr>
        <p:txBody>
          <a:bodyPr wrap="square" rtlCol="0">
            <a:spAutoFit/>
          </a:bodyPr>
          <a:lstStyle/>
          <a:p>
            <a:r>
              <a:rPr lang="fr-FR" sz="2000" u="sng" dirty="0" smtClean="0">
                <a:latin typeface="Arial" panose="020B0604020202020204" pitchFamily="34" charset="0"/>
                <a:cs typeface="Arial" panose="020B0604020202020204" pitchFamily="34" charset="0"/>
              </a:rPr>
              <a:t>Environnement de développement</a:t>
            </a:r>
          </a:p>
          <a:p>
            <a:pPr marL="342900" indent="-342900">
              <a:buFont typeface="Arial" panose="020B0604020202020204" pitchFamily="34" charset="0"/>
              <a:buChar char="•"/>
            </a:pPr>
            <a:r>
              <a:rPr lang="fr-FR" sz="2000" dirty="0" smtClean="0">
                <a:latin typeface="Arial" panose="020B0604020202020204" pitchFamily="34" charset="0"/>
                <a:cs typeface="Arial" panose="020B0604020202020204" pitchFamily="34" charset="0"/>
              </a:rPr>
              <a:t>Forge de Clermont-Université (</a:t>
            </a:r>
            <a:r>
              <a:rPr lang="fr-FR" sz="2000" dirty="0" err="1" smtClean="0">
                <a:latin typeface="Arial" panose="020B0604020202020204" pitchFamily="34" charset="0"/>
                <a:cs typeface="Arial" panose="020B0604020202020204" pitchFamily="34" charset="0"/>
              </a:rPr>
              <a:t>redmine</a:t>
            </a:r>
            <a:r>
              <a:rPr lang="fr-FR" sz="2000" dirty="0" smtClean="0">
                <a:latin typeface="Arial" panose="020B0604020202020204" pitchFamily="34" charset="0"/>
                <a:cs typeface="Arial" panose="020B0604020202020204" pitchFamily="34" charset="0"/>
              </a:rPr>
              <a:t>) Git, wiki, GED</a:t>
            </a:r>
          </a:p>
          <a:p>
            <a:pPr marL="342900" indent="-342900">
              <a:buFont typeface="Arial" panose="020B0604020202020204" pitchFamily="34" charset="0"/>
              <a:buChar char="•"/>
            </a:pPr>
            <a:r>
              <a:rPr lang="fr-FR" sz="2000" dirty="0" err="1" smtClean="0">
                <a:latin typeface="Arial" panose="020B0604020202020204" pitchFamily="34" charset="0"/>
                <a:cs typeface="Arial" panose="020B0604020202020204" pitchFamily="34" charset="0"/>
              </a:rPr>
              <a:t>Wamp</a:t>
            </a:r>
            <a:r>
              <a:rPr lang="fr-FR" sz="2000" dirty="0" smtClean="0">
                <a:latin typeface="Arial" panose="020B0604020202020204" pitchFamily="34" charset="0"/>
                <a:cs typeface="Arial" panose="020B0604020202020204" pitchFamily="34" charset="0"/>
              </a:rPr>
              <a:t>, Notepad++</a:t>
            </a:r>
          </a:p>
          <a:p>
            <a:r>
              <a:rPr lang="fr-FR" sz="2000" dirty="0" smtClean="0">
                <a:latin typeface="Arial" panose="020B0604020202020204" pitchFamily="34" charset="0"/>
                <a:cs typeface="Arial" panose="020B0604020202020204" pitchFamily="34" charset="0"/>
              </a:rPr>
              <a:t>(plugin Explorer)</a:t>
            </a:r>
          </a:p>
        </p:txBody>
      </p:sp>
      <p:sp>
        <p:nvSpPr>
          <p:cNvPr id="5" name="ZoneTexte 4"/>
          <p:cNvSpPr txBox="1"/>
          <p:nvPr/>
        </p:nvSpPr>
        <p:spPr>
          <a:xfrm>
            <a:off x="6466391" y="1701241"/>
            <a:ext cx="2119491" cy="1631216"/>
          </a:xfrm>
          <a:prstGeom prst="rect">
            <a:avLst/>
          </a:prstGeom>
          <a:noFill/>
        </p:spPr>
        <p:txBody>
          <a:bodyPr wrap="none" rtlCol="0">
            <a:spAutoFit/>
          </a:bodyPr>
          <a:lstStyle/>
          <a:p>
            <a:r>
              <a:rPr lang="fr-FR" sz="2000" u="sng" dirty="0" smtClean="0">
                <a:latin typeface="Arial" panose="020B0604020202020204" pitchFamily="34" charset="0"/>
                <a:cs typeface="Arial" panose="020B0604020202020204" pitchFamily="34" charset="0"/>
              </a:rPr>
              <a:t>Back End</a:t>
            </a:r>
          </a:p>
          <a:p>
            <a:r>
              <a:rPr lang="fr-FR" sz="2000" dirty="0" smtClean="0">
                <a:latin typeface="Arial" panose="020B0604020202020204" pitchFamily="34" charset="0"/>
                <a:cs typeface="Arial" panose="020B0604020202020204" pitchFamily="34" charset="0"/>
              </a:rPr>
              <a:t>PHP,</a:t>
            </a:r>
          </a:p>
          <a:p>
            <a:r>
              <a:rPr lang="fr-FR" sz="2000" dirty="0" smtClean="0">
                <a:latin typeface="Arial" panose="020B0604020202020204" pitchFamily="34" charset="0"/>
                <a:cs typeface="Arial" panose="020B0604020202020204" pitchFamily="34" charset="0"/>
              </a:rPr>
              <a:t>SLIM </a:t>
            </a:r>
            <a:r>
              <a:rPr lang="fr-FR" sz="2000" dirty="0" err="1" smtClean="0">
                <a:latin typeface="Arial" panose="020B0604020202020204" pitchFamily="34" charset="0"/>
                <a:cs typeface="Arial" panose="020B0604020202020204" pitchFamily="34" charset="0"/>
              </a:rPr>
              <a:t>framework</a:t>
            </a:r>
            <a:r>
              <a:rPr lang="fr-FR" sz="2000" dirty="0" smtClean="0">
                <a:latin typeface="Arial" panose="020B0604020202020204" pitchFamily="34" charset="0"/>
                <a:cs typeface="Arial" panose="020B0604020202020204" pitchFamily="34" charset="0"/>
              </a:rPr>
              <a:t>,</a:t>
            </a:r>
          </a:p>
          <a:p>
            <a:r>
              <a:rPr lang="fr-FR" sz="2000" dirty="0" smtClean="0">
                <a:latin typeface="Arial" panose="020B0604020202020204" pitchFamily="34" charset="0"/>
                <a:cs typeface="Arial" panose="020B0604020202020204" pitchFamily="34" charset="0"/>
              </a:rPr>
              <a:t>AJAX </a:t>
            </a:r>
            <a:r>
              <a:rPr lang="fr-FR" sz="2000" dirty="0" err="1" smtClean="0">
                <a:latin typeface="Arial" panose="020B0604020202020204" pitchFamily="34" charset="0"/>
                <a:cs typeface="Arial" panose="020B0604020202020204" pitchFamily="34" charset="0"/>
              </a:rPr>
              <a:t>Jquery</a:t>
            </a:r>
            <a:r>
              <a:rPr lang="fr-FR" sz="2000" dirty="0" smtClean="0">
                <a:latin typeface="Arial" panose="020B0604020202020204" pitchFamily="34" charset="0"/>
                <a:cs typeface="Arial" panose="020B0604020202020204" pitchFamily="34" charset="0"/>
              </a:rPr>
              <a:t>,</a:t>
            </a:r>
          </a:p>
          <a:p>
            <a:r>
              <a:rPr lang="fr-FR" sz="2000" dirty="0" err="1" smtClean="0">
                <a:latin typeface="Arial" panose="020B0604020202020204" pitchFamily="34" charset="0"/>
                <a:cs typeface="Arial" panose="020B0604020202020204" pitchFamily="34" charset="0"/>
              </a:rPr>
              <a:t>Postgres</a:t>
            </a:r>
            <a:r>
              <a:rPr lang="fr-FR" sz="2000" dirty="0" smtClean="0">
                <a:latin typeface="Arial" panose="020B0604020202020204" pitchFamily="34" charset="0"/>
                <a:cs typeface="Arial" panose="020B0604020202020204" pitchFamily="34" charset="0"/>
              </a:rPr>
              <a:t>, SQL</a:t>
            </a:r>
            <a:endParaRPr lang="fr-FR" sz="2000" dirty="0">
              <a:latin typeface="Arial" panose="020B0604020202020204" pitchFamily="34" charset="0"/>
              <a:cs typeface="Arial" panose="020B0604020202020204" pitchFamily="34" charset="0"/>
            </a:endParaRPr>
          </a:p>
        </p:txBody>
      </p:sp>
      <p:sp>
        <p:nvSpPr>
          <p:cNvPr id="6" name="Rectangle 5"/>
          <p:cNvSpPr/>
          <p:nvPr/>
        </p:nvSpPr>
        <p:spPr>
          <a:xfrm>
            <a:off x="363957" y="5497480"/>
            <a:ext cx="7950048" cy="1323439"/>
          </a:xfrm>
          <a:prstGeom prst="rect">
            <a:avLst/>
          </a:prstGeom>
        </p:spPr>
        <p:txBody>
          <a:bodyPr wrap="square">
            <a:spAutoFit/>
          </a:bodyPr>
          <a:lstStyle/>
          <a:p>
            <a:r>
              <a:rPr lang="fr-FR" sz="2000" u="sng" dirty="0" smtClean="0">
                <a:latin typeface="Arial" panose="020B0604020202020204" pitchFamily="34" charset="0"/>
                <a:cs typeface="Arial" panose="020B0604020202020204" pitchFamily="34" charset="0"/>
              </a:rPr>
              <a:t>Autres fonctionnalités </a:t>
            </a:r>
            <a:r>
              <a:rPr lang="fr-FR" sz="2000" dirty="0" smtClean="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fr-FR" sz="2000" dirty="0" smtClean="0">
                <a:latin typeface="Arial" panose="020B0604020202020204" pitchFamily="34" charset="0"/>
                <a:cs typeface="Arial" panose="020B0604020202020204" pitchFamily="34" charset="0"/>
              </a:rPr>
              <a:t>Fournir logiciels et codes autour des données,</a:t>
            </a:r>
          </a:p>
          <a:p>
            <a:pPr marL="285750" indent="-285750">
              <a:buFont typeface="Arial" panose="020B0604020202020204" pitchFamily="34" charset="0"/>
              <a:buChar char="•"/>
            </a:pPr>
            <a:r>
              <a:rPr lang="fr-FR" sz="2000" dirty="0" smtClean="0">
                <a:latin typeface="Arial" panose="020B0604020202020204" pitchFamily="34" charset="0"/>
                <a:cs typeface="Arial" panose="020B0604020202020204" pitchFamily="34" charset="0"/>
              </a:rPr>
              <a:t>Authentification des utilisateurs pour gérer les niveaux d’accès</a:t>
            </a:r>
          </a:p>
          <a:p>
            <a:pPr marL="285750" indent="-285750">
              <a:buFont typeface="Arial" panose="020B0604020202020204" pitchFamily="34" charset="0"/>
              <a:buChar char="•"/>
            </a:pPr>
            <a:r>
              <a:rPr lang="fr-FR" sz="2000" dirty="0" smtClean="0">
                <a:latin typeface="Arial" panose="020B0604020202020204" pitchFamily="34" charset="0"/>
                <a:cs typeface="Arial" panose="020B0604020202020204" pitchFamily="34" charset="0"/>
              </a:rPr>
              <a:t>Multilingue</a:t>
            </a:r>
            <a:endParaRPr lang="fr-FR" sz="2000" dirty="0">
              <a:latin typeface="Arial" panose="020B0604020202020204" pitchFamily="34" charset="0"/>
              <a:cs typeface="Arial" panose="020B0604020202020204" pitchFamily="34" charset="0"/>
            </a:endParaRPr>
          </a:p>
        </p:txBody>
      </p:sp>
      <p:sp>
        <p:nvSpPr>
          <p:cNvPr id="7" name="ZoneTexte 6"/>
          <p:cNvSpPr txBox="1"/>
          <p:nvPr/>
        </p:nvSpPr>
        <p:spPr>
          <a:xfrm>
            <a:off x="279553" y="3482946"/>
            <a:ext cx="8569603" cy="1938992"/>
          </a:xfrm>
          <a:prstGeom prst="rect">
            <a:avLst/>
          </a:prstGeom>
          <a:noFill/>
          <a:ln>
            <a:solidFill>
              <a:srgbClr val="FF0000"/>
            </a:solidFill>
          </a:ln>
        </p:spPr>
        <p:txBody>
          <a:bodyPr wrap="square" rtlCol="0">
            <a:spAutoFit/>
          </a:bodyPr>
          <a:lstStyle/>
          <a:p>
            <a:r>
              <a:rPr lang="fr-FR" sz="2000" u="sng" dirty="0" smtClean="0">
                <a:latin typeface="Arial" panose="020B0604020202020204" pitchFamily="34" charset="0"/>
                <a:cs typeface="Arial" panose="020B0604020202020204" pitchFamily="34" charset="0"/>
              </a:rPr>
              <a:t>Pages web de l’OV</a:t>
            </a:r>
            <a:r>
              <a:rPr lang="fr-FR" sz="2000" dirty="0" smtClean="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r>
              <a:rPr lang="fr-FR" sz="2000" dirty="0" smtClean="0">
                <a:latin typeface="Arial" panose="020B0604020202020204" pitchFamily="34" charset="0"/>
                <a:cs typeface="Arial" panose="020B0604020202020204" pitchFamily="34" charset="0"/>
              </a:rPr>
              <a:t>Accueil (HOME)</a:t>
            </a:r>
          </a:p>
          <a:p>
            <a:pPr marL="342900" indent="-342900">
              <a:buFont typeface="Arial" panose="020B0604020202020204" pitchFamily="34" charset="0"/>
              <a:buChar char="•"/>
            </a:pPr>
            <a:r>
              <a:rPr lang="fr-FR" sz="2000" dirty="0" smtClean="0">
                <a:latin typeface="Arial" panose="020B0604020202020204" pitchFamily="34" charset="0"/>
                <a:cs typeface="Arial" panose="020B0604020202020204" pitchFamily="34" charset="0"/>
              </a:rPr>
              <a:t>Liste des SO</a:t>
            </a:r>
          </a:p>
          <a:p>
            <a:pPr marL="342900" indent="-342900">
              <a:buFont typeface="Arial" panose="020B0604020202020204" pitchFamily="34" charset="0"/>
              <a:buChar char="•"/>
            </a:pPr>
            <a:r>
              <a:rPr lang="fr-FR" sz="2000" dirty="0" smtClean="0">
                <a:latin typeface="Arial" panose="020B0604020202020204" pitchFamily="34" charset="0"/>
                <a:cs typeface="Arial" panose="020B0604020202020204" pitchFamily="34" charset="0"/>
              </a:rPr>
              <a:t>Recherche croisée</a:t>
            </a:r>
          </a:p>
          <a:p>
            <a:pPr marL="342900" indent="-342900">
              <a:buFont typeface="Arial" panose="020B0604020202020204" pitchFamily="34" charset="0"/>
              <a:buChar char="•"/>
            </a:pPr>
            <a:r>
              <a:rPr lang="fr-FR" sz="2000" dirty="0" smtClean="0">
                <a:latin typeface="Arial" panose="020B0604020202020204" pitchFamily="34" charset="0"/>
                <a:cs typeface="Arial" panose="020B0604020202020204" pitchFamily="34" charset="0"/>
              </a:rPr>
              <a:t>Recherche cartographique</a:t>
            </a:r>
          </a:p>
          <a:p>
            <a:pPr marL="342900" indent="-342900">
              <a:buFont typeface="Arial" panose="020B0604020202020204" pitchFamily="34" charset="0"/>
              <a:buChar char="•"/>
            </a:pPr>
            <a:r>
              <a:rPr lang="fr-FR" sz="2000" dirty="0" smtClean="0">
                <a:latin typeface="Arial" panose="020B0604020202020204" pitchFamily="34" charset="0"/>
                <a:cs typeface="Arial" panose="020B0604020202020204" pitchFamily="34" charset="0"/>
              </a:rPr>
              <a:t>Interface SO homogénéisée…</a:t>
            </a:r>
            <a:endParaRPr lang="fr-FR" sz="2000" dirty="0">
              <a:latin typeface="Arial" panose="020B0604020202020204" pitchFamily="34" charset="0"/>
              <a:cs typeface="Arial" panose="020B0604020202020204" pitchFamily="34" charset="0"/>
            </a:endParaRPr>
          </a:p>
        </p:txBody>
      </p:sp>
      <p:sp>
        <p:nvSpPr>
          <p:cNvPr id="8" name="ZoneTexte 7"/>
          <p:cNvSpPr txBox="1"/>
          <p:nvPr/>
        </p:nvSpPr>
        <p:spPr>
          <a:xfrm>
            <a:off x="5764915" y="2074072"/>
            <a:ext cx="561372" cy="769441"/>
          </a:xfrm>
          <a:prstGeom prst="rect">
            <a:avLst/>
          </a:prstGeom>
          <a:noFill/>
        </p:spPr>
        <p:txBody>
          <a:bodyPr wrap="none" rtlCol="0">
            <a:spAutoFit/>
          </a:bodyPr>
          <a:lstStyle/>
          <a:p>
            <a:r>
              <a:rPr lang="fr-FR" sz="4400" dirty="0" smtClean="0">
                <a:latin typeface="Arial" panose="020B0604020202020204" pitchFamily="34" charset="0"/>
                <a:cs typeface="Arial" panose="020B0604020202020204" pitchFamily="34" charset="0"/>
              </a:rPr>
              <a:t>&amp;</a:t>
            </a:r>
            <a:endParaRPr lang="fr-FR" sz="4400" dirty="0">
              <a:latin typeface="Arial" panose="020B0604020202020204" pitchFamily="34" charset="0"/>
              <a:cs typeface="Arial" panose="020B0604020202020204" pitchFamily="34" charset="0"/>
            </a:endParaRPr>
          </a:p>
        </p:txBody>
      </p:sp>
      <p:pic>
        <p:nvPicPr>
          <p:cNvPr id="9" name="Imag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9322" y="3510516"/>
            <a:ext cx="1625355" cy="1390441"/>
          </a:xfrm>
          <a:prstGeom prst="rect">
            <a:avLst/>
          </a:prstGeom>
        </p:spPr>
      </p:pic>
      <p:sp>
        <p:nvSpPr>
          <p:cNvPr id="4" name="ZoneTexte 3"/>
          <p:cNvSpPr txBox="1"/>
          <p:nvPr/>
        </p:nvSpPr>
        <p:spPr>
          <a:xfrm>
            <a:off x="2846486" y="1728811"/>
            <a:ext cx="2778325" cy="1631216"/>
          </a:xfrm>
          <a:prstGeom prst="rect">
            <a:avLst/>
          </a:prstGeom>
          <a:solidFill>
            <a:schemeClr val="bg1"/>
          </a:solidFill>
        </p:spPr>
        <p:txBody>
          <a:bodyPr wrap="none" rtlCol="0">
            <a:spAutoFit/>
          </a:bodyPr>
          <a:lstStyle/>
          <a:p>
            <a:pPr algn="r"/>
            <a:r>
              <a:rPr lang="fr-FR" sz="2000" u="sng" dirty="0" smtClean="0">
                <a:latin typeface="Arial" panose="020B0604020202020204" pitchFamily="34" charset="0"/>
                <a:cs typeface="Arial" panose="020B0604020202020204" pitchFamily="34" charset="0"/>
              </a:rPr>
              <a:t>Front End</a:t>
            </a:r>
          </a:p>
          <a:p>
            <a:pPr algn="r"/>
            <a:r>
              <a:rPr lang="fr-FR" sz="2000" dirty="0" err="1" smtClean="0">
                <a:latin typeface="Arial" panose="020B0604020202020204" pitchFamily="34" charset="0"/>
                <a:cs typeface="Arial" panose="020B0604020202020204" pitchFamily="34" charset="0"/>
              </a:rPr>
              <a:t>UIKit</a:t>
            </a:r>
            <a:r>
              <a:rPr lang="fr-FR" sz="2000" dirty="0" smtClean="0">
                <a:latin typeface="Arial" panose="020B0604020202020204" pitchFamily="34" charset="0"/>
                <a:cs typeface="Arial" panose="020B0604020202020204" pitchFamily="34" charset="0"/>
              </a:rPr>
              <a:t>, </a:t>
            </a:r>
            <a:r>
              <a:rPr lang="fr-FR" sz="2000" dirty="0" err="1" smtClean="0">
                <a:latin typeface="Arial" panose="020B0604020202020204" pitchFamily="34" charset="0"/>
                <a:cs typeface="Arial" panose="020B0604020202020204" pitchFamily="34" charset="0"/>
              </a:rPr>
              <a:t>Foundation</a:t>
            </a:r>
            <a:r>
              <a:rPr lang="fr-FR" sz="2000" dirty="0" smtClean="0">
                <a:latin typeface="Arial" panose="020B0604020202020204" pitchFamily="34" charset="0"/>
                <a:cs typeface="Arial" panose="020B0604020202020204" pitchFamily="34" charset="0"/>
              </a:rPr>
              <a:t>,</a:t>
            </a:r>
          </a:p>
          <a:p>
            <a:pPr algn="r"/>
            <a:r>
              <a:rPr lang="fr-FR" sz="2000" dirty="0" err="1">
                <a:latin typeface="Arial" panose="020B0604020202020204" pitchFamily="34" charset="0"/>
                <a:cs typeface="Arial" panose="020B0604020202020204" pitchFamily="34" charset="0"/>
              </a:rPr>
              <a:t>OpenLayers</a:t>
            </a:r>
            <a:r>
              <a:rPr lang="fr-FR" sz="2000" dirty="0">
                <a:latin typeface="Arial" panose="020B0604020202020204" pitchFamily="34" charset="0"/>
                <a:cs typeface="Arial" panose="020B0604020202020204" pitchFamily="34" charset="0"/>
              </a:rPr>
              <a:t>, </a:t>
            </a:r>
            <a:r>
              <a:rPr lang="fr-FR" sz="2000" dirty="0" err="1" smtClean="0">
                <a:latin typeface="Arial" panose="020B0604020202020204" pitchFamily="34" charset="0"/>
                <a:cs typeface="Arial" panose="020B0604020202020204" pitchFamily="34" charset="0"/>
              </a:rPr>
              <a:t>Jquery</a:t>
            </a:r>
            <a:r>
              <a:rPr lang="fr-FR" sz="2000" dirty="0" smtClean="0">
                <a:latin typeface="Arial" panose="020B0604020202020204" pitchFamily="34" charset="0"/>
                <a:cs typeface="Arial" panose="020B0604020202020204" pitchFamily="34" charset="0"/>
              </a:rPr>
              <a:t>,</a:t>
            </a:r>
          </a:p>
          <a:p>
            <a:pPr algn="r"/>
            <a:r>
              <a:rPr lang="fr-FR" sz="2000" dirty="0" err="1" smtClean="0">
                <a:latin typeface="Arial" panose="020B0604020202020204" pitchFamily="34" charset="0"/>
                <a:cs typeface="Arial" panose="020B0604020202020204" pitchFamily="34" charset="0"/>
              </a:rPr>
              <a:t>Highcharts</a:t>
            </a:r>
            <a:r>
              <a:rPr lang="fr-FR" sz="2000" dirty="0" smtClean="0">
                <a:latin typeface="Arial" panose="020B0604020202020204" pitchFamily="34" charset="0"/>
                <a:cs typeface="Arial" panose="020B0604020202020204" pitchFamily="34" charset="0"/>
              </a:rPr>
              <a:t>,</a:t>
            </a:r>
          </a:p>
          <a:p>
            <a:pPr algn="r"/>
            <a:r>
              <a:rPr lang="fr-FR" sz="2000" dirty="0" smtClean="0">
                <a:latin typeface="Arial" panose="020B0604020202020204" pitchFamily="34" charset="0"/>
                <a:cs typeface="Arial" panose="020B0604020202020204" pitchFamily="34" charset="0"/>
              </a:rPr>
              <a:t>HTML, CSS, </a:t>
            </a:r>
            <a:r>
              <a:rPr lang="fr-FR" sz="2000" dirty="0" err="1" smtClean="0">
                <a:latin typeface="Arial" panose="020B0604020202020204" pitchFamily="34" charset="0"/>
                <a:cs typeface="Arial" panose="020B0604020202020204" pitchFamily="34" charset="0"/>
              </a:rPr>
              <a:t>javascript</a:t>
            </a:r>
            <a:endParaRPr lang="fr-FR" sz="2000" dirty="0">
              <a:latin typeface="Arial" panose="020B0604020202020204" pitchFamily="34" charset="0"/>
              <a:cs typeface="Arial" panose="020B0604020202020204" pitchFamily="34" charset="0"/>
            </a:endParaRPr>
          </a:p>
        </p:txBody>
      </p:sp>
      <p:pic>
        <p:nvPicPr>
          <p:cNvPr id="12" name="Imag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9915" y="4057939"/>
            <a:ext cx="1728014" cy="1269010"/>
          </a:xfrm>
          <a:prstGeom prst="rect">
            <a:avLst/>
          </a:prstGeom>
        </p:spPr>
      </p:pic>
      <p:pic>
        <p:nvPicPr>
          <p:cNvPr id="13" name="Imag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9674" y="3582672"/>
            <a:ext cx="1703229" cy="1264115"/>
          </a:xfrm>
          <a:prstGeom prst="rect">
            <a:avLst/>
          </a:prstGeom>
        </p:spPr>
      </p:pic>
      <p:pic>
        <p:nvPicPr>
          <p:cNvPr id="14" name="Imag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49800" y="4126700"/>
            <a:ext cx="1625397" cy="1295238"/>
          </a:xfrm>
          <a:prstGeom prst="rect">
            <a:avLst/>
          </a:prstGeom>
        </p:spPr>
      </p:pic>
      <p:pic>
        <p:nvPicPr>
          <p:cNvPr id="15" name="Imag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99722" y="3658214"/>
            <a:ext cx="1749435" cy="1462418"/>
          </a:xfrm>
          <a:prstGeom prst="rect">
            <a:avLst/>
          </a:prstGeom>
        </p:spPr>
      </p:pic>
    </p:spTree>
    <p:extLst>
      <p:ext uri="{BB962C8B-B14F-4D97-AF65-F5344CB8AC3E}">
        <p14:creationId xmlns:p14="http://schemas.microsoft.com/office/powerpoint/2010/main" val="345406908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Plan de développement</a:t>
            </a:r>
          </a:p>
        </p:txBody>
      </p:sp>
      <p:sp>
        <p:nvSpPr>
          <p:cNvPr id="67588" name="Rectangle 2"/>
          <p:cNvSpPr>
            <a:spLocks noGrp="1" noChangeArrowheads="1"/>
          </p:cNvSpPr>
          <p:nvPr>
            <p:ph type="body" idx="1"/>
          </p:nvPr>
        </p:nvSpPr>
        <p:spPr>
          <a:xfrm>
            <a:off x="456481" y="1172285"/>
            <a:ext cx="8228160" cy="5088960"/>
          </a:xfrm>
        </p:spPr>
        <p:txBody>
          <a:bodyPr/>
          <a:lstStyle/>
          <a:p>
            <a:pPr marL="391686" indent="-293764">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1) Définir plusieurs fichiers de </a:t>
            </a:r>
            <a:r>
              <a:rPr lang="fr-FR" altLang="fr-FR" sz="2400" b="1" dirty="0">
                <a:latin typeface="Arial" panose="020B0604020202020204" pitchFamily="34" charset="0"/>
                <a:cs typeface="Arial" panose="020B0604020202020204" pitchFamily="34" charset="0"/>
              </a:rPr>
              <a:t>métadonnées</a:t>
            </a:r>
            <a:r>
              <a:rPr lang="fr-FR" altLang="fr-FR" sz="2400" dirty="0">
                <a:latin typeface="Arial" panose="020B0604020202020204" pitchFamily="34" charset="0"/>
                <a:cs typeface="Arial" panose="020B0604020202020204" pitchFamily="34" charset="0"/>
              </a:rPr>
              <a:t> par SO</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Trouver une bonne granularité (par ex une métadonnée par </a:t>
            </a:r>
            <a:r>
              <a:rPr lang="fr-FR" altLang="fr-FR" sz="2400" dirty="0" smtClean="0">
                <a:latin typeface="Arial" panose="020B0604020202020204" pitchFamily="34" charset="0"/>
                <a:cs typeface="Arial" panose="020B0604020202020204" pitchFamily="34" charset="0"/>
              </a:rPr>
              <a:t>éruption)</a:t>
            </a:r>
            <a:endParaRPr lang="fr-FR" altLang="fr-FR" sz="2400" dirty="0">
              <a:latin typeface="Arial" panose="020B0604020202020204" pitchFamily="34" charset="0"/>
              <a:cs typeface="Arial" panose="020B0604020202020204" pitchFamily="34" charset="0"/>
            </a:endParaRP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Respecter ou s'inspirer des standards (pour EPOS en particulier)</a:t>
            </a:r>
          </a:p>
          <a:p>
            <a:pPr marL="391686" indent="-293764">
              <a:spcAft>
                <a:spcPts val="1089"/>
              </a:spcAft>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2) Développer un </a:t>
            </a:r>
            <a:r>
              <a:rPr lang="fr-FR" altLang="fr-FR" sz="2400" b="1" dirty="0">
                <a:latin typeface="Arial" panose="020B0604020202020204" pitchFamily="34" charset="0"/>
                <a:cs typeface="Arial" panose="020B0604020202020204" pitchFamily="34" charset="0"/>
              </a:rPr>
              <a:t>portail web </a:t>
            </a:r>
            <a:r>
              <a:rPr lang="fr-FR" altLang="fr-FR" sz="2400" dirty="0">
                <a:latin typeface="Arial" panose="020B0604020202020204" pitchFamily="34" charset="0"/>
                <a:cs typeface="Arial" panose="020B0604020202020204" pitchFamily="34" charset="0"/>
              </a:rPr>
              <a:t>simple avec :</a:t>
            </a:r>
          </a:p>
          <a:p>
            <a:pPr marL="391686" indent="-293764">
              <a:spcBef>
                <a:spcPct val="0"/>
              </a:spcBef>
              <a:buSzPct val="45000"/>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Recherche graphique d’accès aux SO</a:t>
            </a:r>
          </a:p>
          <a:p>
            <a:pPr marL="391686" indent="-293764">
              <a:spcBef>
                <a:spcPct val="0"/>
              </a:spcBef>
              <a:buSzPct val="45000"/>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Formulaire de recherche sur les métadonnées (en espace, en temps, par instrument, par paramètre…) multi-SO</a:t>
            </a:r>
          </a:p>
          <a:p>
            <a:pPr marL="391686" indent="-293764">
              <a:spcBef>
                <a:spcPct val="0"/>
              </a:spcBef>
              <a:buSzPct val="45000"/>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une recherche cartographique</a:t>
            </a:r>
          </a:p>
          <a:p>
            <a:pPr marL="391686" indent="-293764">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endParaRPr lang="fr-FR" altLang="fr-FR" sz="1814" dirty="0"/>
          </a:p>
          <a:p>
            <a:pPr marL="391686" indent="-293764">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endParaRPr lang="fr-FR" altLang="fr-FR" sz="1814" dirty="0"/>
          </a:p>
        </p:txBody>
      </p:sp>
      <p:sp>
        <p:nvSpPr>
          <p:cNvPr id="67589" name="ZoneTexte 1"/>
          <p:cNvSpPr txBox="1">
            <a:spLocks noChangeArrowheads="1"/>
          </p:cNvSpPr>
          <p:nvPr/>
        </p:nvSpPr>
        <p:spPr bwMode="auto">
          <a:xfrm>
            <a:off x="619921" y="5670673"/>
            <a:ext cx="7901280" cy="779316"/>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1">
              <a:lnSpc>
                <a:spcPct val="93000"/>
              </a:lnSpc>
              <a:buClr>
                <a:srgbClr val="000000"/>
              </a:buClr>
              <a:buSzPct val="100000"/>
              <a:buFont typeface="Times New Roman" panose="02020603050405020304" pitchFamily="18" charset="0"/>
              <a:buNone/>
            </a:pPr>
            <a:r>
              <a:rPr lang="fr-FR" altLang="fr-FR" sz="2400" dirty="0" smtClean="0">
                <a:latin typeface="Arial" panose="020B0604020202020204" pitchFamily="34" charset="0"/>
                <a:cs typeface="Arial" panose="020B0604020202020204" pitchFamily="34" charset="0"/>
              </a:rPr>
              <a:t>l’OV </a:t>
            </a:r>
            <a:r>
              <a:rPr lang="fr-FR" altLang="fr-FR" sz="2400" dirty="0">
                <a:latin typeface="Arial" panose="020B0604020202020204" pitchFamily="34" charset="0"/>
                <a:cs typeface="Arial" panose="020B0604020202020204" pitchFamily="34" charset="0"/>
              </a:rPr>
              <a:t>est un niveau supplémentaire de présentation avec une base de données de métadonnées</a:t>
            </a:r>
          </a:p>
        </p:txBody>
      </p:sp>
    </p:spTree>
    <p:extLst>
      <p:ext uri="{BB962C8B-B14F-4D97-AF65-F5344CB8AC3E}">
        <p14:creationId xmlns:p14="http://schemas.microsoft.com/office/powerpoint/2010/main" val="120593601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re 1"/>
          <p:cNvSpPr>
            <a:spLocks noGrp="1"/>
          </p:cNvSpPr>
          <p:nvPr>
            <p:ph type="title"/>
          </p:nvPr>
        </p:nvSpPr>
        <p:spPr/>
        <p:txBody>
          <a:bodyPr/>
          <a:lstStyle/>
          <a:p>
            <a:r>
              <a:rPr lang="fr-FR" altLang="fr-FR" smtClean="0"/>
              <a:t>Plan de développement</a:t>
            </a:r>
          </a:p>
        </p:txBody>
      </p:sp>
      <p:sp>
        <p:nvSpPr>
          <p:cNvPr id="3" name="Espace réservé du contenu 2"/>
          <p:cNvSpPr>
            <a:spLocks noGrp="1"/>
          </p:cNvSpPr>
          <p:nvPr>
            <p:ph idx="1"/>
          </p:nvPr>
        </p:nvSpPr>
        <p:spPr/>
        <p:txBody>
          <a:bodyPr/>
          <a:lstStyle/>
          <a:p>
            <a:pPr marL="391686" indent="-293764">
              <a:buSzPct val="45000"/>
              <a:buFont typeface="Wingdings"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defRPr/>
            </a:pPr>
            <a:r>
              <a:rPr lang="fr-FR" sz="2540" b="1" dirty="0" smtClean="0"/>
              <a:t>Intégrer</a:t>
            </a:r>
            <a:r>
              <a:rPr lang="fr-FR" sz="2540" dirty="0" smtClean="0"/>
              <a:t> </a:t>
            </a:r>
            <a:r>
              <a:rPr lang="fr-FR" sz="2540" dirty="0"/>
              <a:t>des interfaces web d’accès aux données </a:t>
            </a:r>
            <a:r>
              <a:rPr lang="fr-FR" sz="2540" dirty="0" smtClean="0"/>
              <a:t>au </a:t>
            </a:r>
            <a:r>
              <a:rPr lang="fr-FR" sz="2540" dirty="0"/>
              <a:t>moyen d’un </a:t>
            </a:r>
            <a:r>
              <a:rPr lang="fr-FR" sz="2540" dirty="0" err="1" smtClean="0"/>
              <a:t>template</a:t>
            </a:r>
            <a:r>
              <a:rPr lang="fr-FR" sz="2540" dirty="0" smtClean="0"/>
              <a:t> graphique</a:t>
            </a:r>
            <a:endParaRPr lang="fr-FR" sz="2540" dirty="0"/>
          </a:p>
          <a:p>
            <a:pPr marL="391686" indent="-293764">
              <a:buSzPct val="45000"/>
              <a:buFont typeface="Wingdings"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defRPr/>
            </a:pPr>
            <a:r>
              <a:rPr lang="fr-FR" sz="2540" b="1" dirty="0"/>
              <a:t>Harmoniser</a:t>
            </a:r>
            <a:r>
              <a:rPr lang="fr-FR" sz="2540" dirty="0"/>
              <a:t> l'ergonomie de l’ensemble des sites existants</a:t>
            </a:r>
          </a:p>
          <a:p>
            <a:pPr marL="391686" indent="-293764">
              <a:buSzPct val="45000"/>
              <a:buFont typeface="Wingdings"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defRPr/>
            </a:pPr>
            <a:r>
              <a:rPr lang="fr-FR" sz="2540" b="1" dirty="0"/>
              <a:t>Uniformiser</a:t>
            </a:r>
            <a:r>
              <a:rPr lang="fr-FR" sz="2540" dirty="0"/>
              <a:t> le système de gestion base de données =&gt; </a:t>
            </a:r>
            <a:r>
              <a:rPr lang="fr-FR" sz="2540" dirty="0" err="1"/>
              <a:t>Postgresql</a:t>
            </a:r>
            <a:endParaRPr lang="fr-FR" sz="2540" dirty="0"/>
          </a:p>
          <a:p>
            <a:pPr marL="391686" indent="-293764">
              <a:buSzPct val="45000"/>
              <a:buFont typeface="Wingdings"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defRPr/>
            </a:pPr>
            <a:r>
              <a:rPr lang="fr-FR" sz="2540" b="1" dirty="0"/>
              <a:t>Restructurer</a:t>
            </a:r>
            <a:r>
              <a:rPr lang="fr-FR" sz="2540" dirty="0"/>
              <a:t> les bases de données pour les adapter à l’OV</a:t>
            </a:r>
          </a:p>
          <a:p>
            <a:pPr marL="391686" indent="-293764">
              <a:buSzPct val="45000"/>
              <a:buFont typeface="Wingdings"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defRPr/>
            </a:pPr>
            <a:endParaRPr lang="fr-FR" sz="2540" dirty="0"/>
          </a:p>
          <a:p>
            <a:pPr>
              <a:buFont typeface="Times New Roman" pitchFamily="16" charset="0"/>
              <a:buChar char="•"/>
              <a:defRPr/>
            </a:pPr>
            <a:endParaRPr lang="fr-FR" sz="2540" dirty="0"/>
          </a:p>
        </p:txBody>
      </p:sp>
    </p:spTree>
    <p:extLst>
      <p:ext uri="{BB962C8B-B14F-4D97-AF65-F5344CB8AC3E}">
        <p14:creationId xmlns:p14="http://schemas.microsoft.com/office/powerpoint/2010/main" val="78036151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Spécifications fonctionnelles</a:t>
            </a:r>
          </a:p>
        </p:txBody>
      </p:sp>
      <p:sp>
        <p:nvSpPr>
          <p:cNvPr id="70660" name="Rectangle 2"/>
          <p:cNvSpPr>
            <a:spLocks noGrp="1" noChangeArrowheads="1"/>
          </p:cNvSpPr>
          <p:nvPr>
            <p:ph type="body" idx="1"/>
          </p:nvPr>
        </p:nvSpPr>
        <p:spPr>
          <a:xfrm>
            <a:off x="456481" y="1604521"/>
            <a:ext cx="8228160" cy="4870080"/>
          </a:xfrm>
        </p:spPr>
        <p:txBody>
          <a:bodyPr>
            <a:normAutofit/>
          </a:bodyPr>
          <a:lstStyle/>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b="1" dirty="0">
                <a:latin typeface="Arial" panose="020B0604020202020204" pitchFamily="34" charset="0"/>
                <a:cs typeface="Arial" panose="020B0604020202020204" pitchFamily="34" charset="0"/>
              </a:rPr>
              <a:t>Scénarii de recherche</a:t>
            </a:r>
            <a:r>
              <a:rPr lang="fr-FR" altLang="fr-FR" sz="2400" dirty="0">
                <a:latin typeface="Arial" panose="020B0604020202020204" pitchFamily="34" charset="0"/>
                <a:cs typeface="Arial" panose="020B0604020202020204" pitchFamily="34" charset="0"/>
              </a:rPr>
              <a:t> en espace, en temps, par auteur etc.</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Croisement des données (</a:t>
            </a:r>
            <a:r>
              <a:rPr lang="fr-FR" altLang="fr-FR" sz="2400" dirty="0" err="1">
                <a:latin typeface="Arial" panose="020B0604020202020204" pitchFamily="34" charset="0"/>
                <a:cs typeface="Arial" panose="020B0604020202020204" pitchFamily="34" charset="0"/>
              </a:rPr>
              <a:t>teledetection</a:t>
            </a:r>
            <a:r>
              <a:rPr lang="fr-FR" altLang="fr-FR" sz="2400" dirty="0">
                <a:latin typeface="Arial" panose="020B0604020202020204" pitchFamily="34" charset="0"/>
                <a:cs typeface="Arial" panose="020B0604020202020204" pitchFamily="34" charset="0"/>
              </a:rPr>
              <a:t> satellite ou sol, données terrain, GIS etc.) </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b="1" dirty="0" err="1">
                <a:latin typeface="Arial" panose="020B0604020202020204" pitchFamily="34" charset="0"/>
                <a:cs typeface="Arial" panose="020B0604020202020204" pitchFamily="34" charset="0"/>
              </a:rPr>
              <a:t>Intéropérabilité</a:t>
            </a:r>
            <a:r>
              <a:rPr lang="fr-FR" altLang="fr-FR" sz="2400" b="1" dirty="0">
                <a:latin typeface="Arial" panose="020B0604020202020204" pitchFamily="34" charset="0"/>
                <a:cs typeface="Arial" panose="020B0604020202020204" pitchFamily="34" charset="0"/>
              </a:rPr>
              <a:t>  </a:t>
            </a:r>
            <a:r>
              <a:rPr lang="fr-FR" altLang="fr-FR" sz="2400" dirty="0">
                <a:latin typeface="Arial" panose="020B0604020202020204" pitchFamily="34" charset="0"/>
                <a:cs typeface="Arial" panose="020B0604020202020204" pitchFamily="34" charset="0"/>
              </a:rPr>
              <a:t>pour le </a:t>
            </a:r>
            <a:r>
              <a:rPr lang="fr-FR" altLang="fr-FR" sz="2400" dirty="0" smtClean="0">
                <a:latin typeface="Arial" panose="020B0604020202020204" pitchFamily="34" charset="0"/>
                <a:cs typeface="Arial" panose="020B0604020202020204" pitchFamily="34" charset="0"/>
              </a:rPr>
              <a:t>moissonnage</a:t>
            </a:r>
          </a:p>
          <a:p>
            <a:pPr marL="783372" lvl="1" indent="-293764">
              <a:buSzPct val="75000"/>
              <a:buFont typeface="Symbol" panose="05050102010706020507" pitchFamily="18"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b="1" dirty="0" smtClean="0">
                <a:latin typeface="Arial" panose="020B0604020202020204" pitchFamily="34" charset="0"/>
                <a:cs typeface="Arial" panose="020B0604020202020204" pitchFamily="34" charset="0"/>
              </a:rPr>
              <a:t>web services</a:t>
            </a:r>
            <a:r>
              <a:rPr lang="fr-FR" altLang="fr-FR" dirty="0" smtClean="0">
                <a:latin typeface="Arial" panose="020B0604020202020204" pitchFamily="34" charset="0"/>
                <a:cs typeface="Arial" panose="020B0604020202020204" pitchFamily="34" charset="0"/>
              </a:rPr>
              <a:t>, </a:t>
            </a:r>
            <a:r>
              <a:rPr lang="fr-FR" altLang="fr-FR" b="1" dirty="0" smtClean="0">
                <a:latin typeface="Arial" panose="020B0604020202020204" pitchFamily="34" charset="0"/>
                <a:cs typeface="Arial" panose="020B0604020202020204" pitchFamily="34" charset="0"/>
              </a:rPr>
              <a:t>format d'échange</a:t>
            </a:r>
            <a:r>
              <a:rPr lang="fr-FR" altLang="fr-FR" dirty="0" smtClean="0">
                <a:latin typeface="Arial" panose="020B0604020202020204" pitchFamily="34" charset="0"/>
                <a:cs typeface="Arial" panose="020B0604020202020204" pitchFamily="34" charset="0"/>
              </a:rPr>
              <a:t>, </a:t>
            </a:r>
            <a:r>
              <a:rPr lang="fr-FR" altLang="fr-FR" b="1" dirty="0" smtClean="0">
                <a:latin typeface="Arial" panose="020B0604020202020204" pitchFamily="34" charset="0"/>
                <a:cs typeface="Arial" panose="020B0604020202020204" pitchFamily="34" charset="0"/>
              </a:rPr>
              <a:t>métadonnées</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Niveaux de données</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Logiciels</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Droits/niveaux d'accès, informations juridiques </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z="2400" dirty="0">
                <a:latin typeface="Arial" panose="020B0604020202020204" pitchFamily="34" charset="0"/>
                <a:cs typeface="Arial" panose="020B0604020202020204" pitchFamily="34" charset="0"/>
              </a:rPr>
              <a:t>Bilingues, web </a:t>
            </a:r>
            <a:r>
              <a:rPr lang="fr-FR" altLang="fr-FR" sz="2400" dirty="0" smtClean="0">
                <a:latin typeface="Arial" panose="020B0604020202020204" pitchFamily="34" charset="0"/>
                <a:cs typeface="Arial" panose="020B0604020202020204" pitchFamily="34" charset="0"/>
              </a:rPr>
              <a:t>adaptatif…</a:t>
            </a:r>
            <a:endParaRPr lang="fr-FR" altLang="fr-F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436733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4">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Implémentation OV-EPOS – Architecture d’un OV</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313899" y="1201003"/>
            <a:ext cx="8625385" cy="4975959"/>
          </a:xfrm>
        </p:spPr>
        <p:txBody>
          <a:bodyPr/>
          <a:lstStyle/>
          <a:p>
            <a:r>
              <a:rPr lang="fr-FR" dirty="0" smtClean="0"/>
              <a:t>Etudier les données et anticiper sur différents types de données (classification, structure…)</a:t>
            </a:r>
          </a:p>
          <a:p>
            <a:r>
              <a:rPr lang="fr-FR" dirty="0" smtClean="0"/>
              <a:t>Base de données : PostgreSQL, </a:t>
            </a:r>
            <a:r>
              <a:rPr lang="fr-FR" dirty="0" err="1" smtClean="0"/>
              <a:t>MongoDB</a:t>
            </a:r>
            <a:r>
              <a:rPr lang="fr-FR" dirty="0" smtClean="0"/>
              <a:t>…</a:t>
            </a:r>
            <a:br>
              <a:rPr lang="fr-FR" dirty="0" smtClean="0"/>
            </a:br>
            <a:r>
              <a:rPr lang="fr-FR" dirty="0" smtClean="0"/>
              <a:t>Créer une table de métadonnées avec des champs communs pour toutes les bases</a:t>
            </a:r>
          </a:p>
          <a:p>
            <a:endParaRPr lang="fr-FR" dirty="0"/>
          </a:p>
          <a:p>
            <a:pPr marL="0" indent="0" algn="ctr">
              <a:buNone/>
            </a:pPr>
            <a:r>
              <a:rPr lang="fr-FR" sz="3600" dirty="0" smtClean="0">
                <a:latin typeface="Arial" panose="020B0604020202020204" pitchFamily="34" charset="0"/>
                <a:cs typeface="Arial" panose="020B0604020202020204" pitchFamily="34" charset="0"/>
              </a:rPr>
              <a:t>Simple, modulaire, adaptable </a:t>
            </a:r>
            <a:r>
              <a:rPr lang="fr-FR" sz="3600" smtClean="0">
                <a:latin typeface="Arial" panose="020B0604020202020204" pitchFamily="34" charset="0"/>
                <a:cs typeface="Arial" panose="020B0604020202020204" pitchFamily="34" charset="0"/>
              </a:rPr>
              <a:t>et </a:t>
            </a:r>
            <a:r>
              <a:rPr lang="fr-FR" sz="3600" smtClean="0">
                <a:latin typeface="Arial" panose="020B0604020202020204" pitchFamily="34" charset="0"/>
                <a:cs typeface="Arial" panose="020B0604020202020204" pitchFamily="34" charset="0"/>
              </a:rPr>
              <a:t>sécurisé</a:t>
            </a:r>
            <a:endParaRPr lang="fr-FR" sz="3600" dirty="0">
              <a:latin typeface="Arial" panose="020B0604020202020204" pitchFamily="34" charset="0"/>
              <a:cs typeface="Arial" panose="020B0604020202020204" pitchFamily="34" charset="0"/>
            </a:endParaRPr>
          </a:p>
        </p:txBody>
      </p:sp>
      <p:sp>
        <p:nvSpPr>
          <p:cNvPr id="5" name="ZoneTexte 4"/>
          <p:cNvSpPr txBox="1"/>
          <p:nvPr/>
        </p:nvSpPr>
        <p:spPr>
          <a:xfrm>
            <a:off x="46838" y="6447065"/>
            <a:ext cx="534121" cy="369332"/>
          </a:xfrm>
          <a:prstGeom prst="rect">
            <a:avLst/>
          </a:prstGeom>
          <a:noFill/>
        </p:spPr>
        <p:txBody>
          <a:bodyPr wrap="none" rtlCol="0">
            <a:spAutoFit/>
          </a:bodyPr>
          <a:lstStyle/>
          <a:p>
            <a:r>
              <a:rPr lang="fr-FR" dirty="0" smtClean="0"/>
              <a:t>+13</a:t>
            </a:r>
            <a:endParaRPr lang="fr-FR" dirty="0"/>
          </a:p>
        </p:txBody>
      </p:sp>
    </p:spTree>
    <p:extLst>
      <p:ext uri="{BB962C8B-B14F-4D97-AF65-F5344CB8AC3E}">
        <p14:creationId xmlns:p14="http://schemas.microsoft.com/office/powerpoint/2010/main" val="19203959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Classification de données</a:t>
            </a:r>
          </a:p>
        </p:txBody>
      </p:sp>
      <p:sp>
        <p:nvSpPr>
          <p:cNvPr id="77828" name="Rectangle 2"/>
          <p:cNvSpPr>
            <a:spLocks noGrp="1" noChangeArrowheads="1"/>
          </p:cNvSpPr>
          <p:nvPr>
            <p:ph type="body" idx="1"/>
          </p:nvPr>
        </p:nvSpPr>
        <p:spPr>
          <a:xfrm>
            <a:off x="456481" y="2156345"/>
            <a:ext cx="8228160" cy="3425455"/>
          </a:xfrm>
        </p:spPr>
        <p:txBody>
          <a:bodyPr/>
          <a:lstStyle/>
          <a:p>
            <a:pPr eaLnBrk="1"/>
            <a:r>
              <a:rPr lang="fr-FR" altLang="fr-FR" b="1" dirty="0" err="1" smtClean="0"/>
              <a:t>Level</a:t>
            </a:r>
            <a:r>
              <a:rPr lang="fr-FR" altLang="fr-FR" dirty="0" smtClean="0"/>
              <a:t> : Niveau de données (brutes, traitées...)</a:t>
            </a:r>
          </a:p>
          <a:p>
            <a:pPr eaLnBrk="1"/>
            <a:r>
              <a:rPr lang="fr-FR" altLang="fr-FR" b="1" dirty="0" smtClean="0"/>
              <a:t>Type</a:t>
            </a:r>
            <a:r>
              <a:rPr lang="fr-FR" altLang="fr-FR" dirty="0" smtClean="0"/>
              <a:t> : Sol, </a:t>
            </a:r>
            <a:r>
              <a:rPr lang="fr-FR" altLang="fr-FR" dirty="0" err="1" smtClean="0"/>
              <a:t>Aerien</a:t>
            </a:r>
            <a:r>
              <a:rPr lang="fr-FR" altLang="fr-FR" dirty="0" smtClean="0"/>
              <a:t>, spatial</a:t>
            </a:r>
          </a:p>
          <a:p>
            <a:pPr eaLnBrk="1"/>
            <a:r>
              <a:rPr lang="fr-FR" altLang="fr-FR" b="1" dirty="0" smtClean="0"/>
              <a:t>Formats</a:t>
            </a:r>
            <a:r>
              <a:rPr lang="fr-FR" altLang="fr-FR" dirty="0" smtClean="0"/>
              <a:t> : Tableau, images, série temporelle</a:t>
            </a:r>
          </a:p>
          <a:p>
            <a:pPr eaLnBrk="1"/>
            <a:r>
              <a:rPr lang="fr-FR" altLang="fr-FR" b="1" dirty="0" smtClean="0"/>
              <a:t>Acquisition</a:t>
            </a:r>
            <a:r>
              <a:rPr lang="fr-FR" altLang="fr-FR" dirty="0" smtClean="0"/>
              <a:t> : Temps réel, semi temps réel, récoltées...</a:t>
            </a:r>
          </a:p>
          <a:p>
            <a:r>
              <a:rPr lang="fr-FR" altLang="fr-FR" dirty="0"/>
              <a:t>Volumétrie: Volumes actuels et estimation par année</a:t>
            </a:r>
          </a:p>
          <a:p>
            <a:pPr eaLnBrk="1"/>
            <a:r>
              <a:rPr lang="fr-FR" altLang="fr-FR" dirty="0" smtClean="0"/>
              <a:t>Génération d'images, charts en fonction des données </a:t>
            </a:r>
          </a:p>
          <a:p>
            <a:pPr eaLnBrk="1"/>
            <a:endParaRPr lang="fr-FR" altLang="fr-FR" dirty="0" smtClean="0"/>
          </a:p>
          <a:p>
            <a:pPr eaLnBrk="1"/>
            <a:endParaRPr lang="fr-FR" altLang="fr-FR" dirty="0" smtClean="0"/>
          </a:p>
          <a:p>
            <a:pPr eaLnBrk="1"/>
            <a:endParaRPr lang="fr-FR" altLang="fr-FR" dirty="0" smtClean="0"/>
          </a:p>
          <a:p>
            <a:pPr eaLnBrk="1"/>
            <a:endParaRPr lang="fr-FR" altLang="fr-FR" dirty="0" smtClean="0"/>
          </a:p>
        </p:txBody>
      </p:sp>
    </p:spTree>
    <p:extLst>
      <p:ext uri="{BB962C8B-B14F-4D97-AF65-F5344CB8AC3E}">
        <p14:creationId xmlns:p14="http://schemas.microsoft.com/office/powerpoint/2010/main" val="360034600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graphicFrame>
        <p:nvGraphicFramePr>
          <p:cNvPr id="5" name="Espace réservé du contenu 4"/>
          <p:cNvGraphicFramePr>
            <a:graphicFrameLocks noGrp="1"/>
          </p:cNvGraphicFramePr>
          <p:nvPr>
            <p:ph idx="1"/>
          </p:nvPr>
        </p:nvGraphicFramePr>
        <p:xfrm>
          <a:off x="386080" y="223521"/>
          <a:ext cx="8544559" cy="10859389"/>
        </p:xfrm>
        <a:graphic>
          <a:graphicData uri="http://schemas.openxmlformats.org/drawingml/2006/table">
            <a:tbl>
              <a:tblPr firstRow="1" firstCol="1" bandRow="1">
                <a:tableStyleId>{5C22544A-7EE6-4342-B048-85BDC9FD1C3A}</a:tableStyleId>
              </a:tblPr>
              <a:tblGrid>
                <a:gridCol w="1088905">
                  <a:extLst>
                    <a:ext uri="{9D8B030D-6E8A-4147-A177-3AD203B41FA5}">
                      <a16:colId xmlns:a16="http://schemas.microsoft.com/office/drawing/2014/main" val="3941372989"/>
                    </a:ext>
                  </a:extLst>
                </a:gridCol>
                <a:gridCol w="954934">
                  <a:extLst>
                    <a:ext uri="{9D8B030D-6E8A-4147-A177-3AD203B41FA5}">
                      <a16:colId xmlns:a16="http://schemas.microsoft.com/office/drawing/2014/main" val="3797176357"/>
                    </a:ext>
                  </a:extLst>
                </a:gridCol>
                <a:gridCol w="284299">
                  <a:extLst>
                    <a:ext uri="{9D8B030D-6E8A-4147-A177-3AD203B41FA5}">
                      <a16:colId xmlns:a16="http://schemas.microsoft.com/office/drawing/2014/main" val="3196434634"/>
                    </a:ext>
                  </a:extLst>
                </a:gridCol>
                <a:gridCol w="552241">
                  <a:extLst>
                    <a:ext uri="{9D8B030D-6E8A-4147-A177-3AD203B41FA5}">
                      <a16:colId xmlns:a16="http://schemas.microsoft.com/office/drawing/2014/main" val="55067616"/>
                    </a:ext>
                  </a:extLst>
                </a:gridCol>
                <a:gridCol w="1339712">
                  <a:extLst>
                    <a:ext uri="{9D8B030D-6E8A-4147-A177-3AD203B41FA5}">
                      <a16:colId xmlns:a16="http://schemas.microsoft.com/office/drawing/2014/main" val="3609175370"/>
                    </a:ext>
                  </a:extLst>
                </a:gridCol>
                <a:gridCol w="1154549">
                  <a:extLst>
                    <a:ext uri="{9D8B030D-6E8A-4147-A177-3AD203B41FA5}">
                      <a16:colId xmlns:a16="http://schemas.microsoft.com/office/drawing/2014/main" val="820836464"/>
                    </a:ext>
                  </a:extLst>
                </a:gridCol>
                <a:gridCol w="1289647">
                  <a:extLst>
                    <a:ext uri="{9D8B030D-6E8A-4147-A177-3AD203B41FA5}">
                      <a16:colId xmlns:a16="http://schemas.microsoft.com/office/drawing/2014/main" val="3613905415"/>
                    </a:ext>
                  </a:extLst>
                </a:gridCol>
                <a:gridCol w="662067">
                  <a:extLst>
                    <a:ext uri="{9D8B030D-6E8A-4147-A177-3AD203B41FA5}">
                      <a16:colId xmlns:a16="http://schemas.microsoft.com/office/drawing/2014/main" val="3815328534"/>
                    </a:ext>
                  </a:extLst>
                </a:gridCol>
                <a:gridCol w="662847">
                  <a:extLst>
                    <a:ext uri="{9D8B030D-6E8A-4147-A177-3AD203B41FA5}">
                      <a16:colId xmlns:a16="http://schemas.microsoft.com/office/drawing/2014/main" val="2478285682"/>
                    </a:ext>
                  </a:extLst>
                </a:gridCol>
                <a:gridCol w="555358">
                  <a:extLst>
                    <a:ext uri="{9D8B030D-6E8A-4147-A177-3AD203B41FA5}">
                      <a16:colId xmlns:a16="http://schemas.microsoft.com/office/drawing/2014/main" val="804540181"/>
                    </a:ext>
                  </a:extLst>
                </a:gridCol>
              </a:tblGrid>
              <a:tr h="153348">
                <a:tc rowSpan="2">
                  <a:txBody>
                    <a:bodyPr/>
                    <a:lstStyle/>
                    <a:p>
                      <a:pPr algn="ctr">
                        <a:lnSpc>
                          <a:spcPct val="107000"/>
                        </a:lnSpc>
                        <a:spcAft>
                          <a:spcPts val="0"/>
                        </a:spcAft>
                      </a:pPr>
                      <a:r>
                        <a:rPr lang="fr-FR" sz="1800" dirty="0">
                          <a:effectLst/>
                        </a:rPr>
                        <a:t>SO</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rowSpan="2">
                  <a:txBody>
                    <a:bodyPr/>
                    <a:lstStyle/>
                    <a:p>
                      <a:pPr algn="ctr">
                        <a:lnSpc>
                          <a:spcPct val="107000"/>
                        </a:lnSpc>
                        <a:spcAft>
                          <a:spcPts val="0"/>
                        </a:spcAft>
                      </a:pPr>
                      <a:r>
                        <a:rPr lang="fr-FR" sz="1800" dirty="0">
                          <a:effectLst/>
                        </a:rPr>
                        <a:t>Référent </a:t>
                      </a:r>
                      <a:r>
                        <a:rPr lang="fr-FR" sz="1800" dirty="0" err="1">
                          <a:effectLst/>
                        </a:rPr>
                        <a:t>scientifi-que</a:t>
                      </a:r>
                      <a:r>
                        <a:rPr lang="fr-FR" sz="1800" dirty="0">
                          <a:effectLst/>
                        </a:rPr>
                        <a:t> ou </a:t>
                      </a:r>
                      <a:r>
                        <a:rPr lang="fr-FR" sz="1800" dirty="0" err="1">
                          <a:effectLst/>
                        </a:rPr>
                        <a:t>techni-que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rowSpan="2" gridSpan="2">
                  <a:txBody>
                    <a:bodyPr/>
                    <a:lstStyle/>
                    <a:p>
                      <a:pPr algn="ctr">
                        <a:lnSpc>
                          <a:spcPct val="107000"/>
                        </a:lnSpc>
                        <a:spcAft>
                          <a:spcPts val="0"/>
                        </a:spcAft>
                      </a:pPr>
                      <a:r>
                        <a:rPr lang="fr-FR" sz="1800" dirty="0" err="1">
                          <a:effectLst/>
                        </a:rPr>
                        <a:t>Labelli</a:t>
                      </a:r>
                      <a:r>
                        <a:rPr lang="fr-FR" sz="1800" dirty="0">
                          <a:effectLst/>
                        </a:rPr>
                        <a:t>-</a:t>
                      </a:r>
                    </a:p>
                    <a:p>
                      <a:pPr algn="ctr">
                        <a:lnSpc>
                          <a:spcPct val="107000"/>
                        </a:lnSpc>
                        <a:spcAft>
                          <a:spcPts val="0"/>
                        </a:spcAft>
                      </a:pPr>
                      <a:r>
                        <a:rPr lang="fr-FR" sz="1800" dirty="0" err="1">
                          <a:effectLst/>
                        </a:rPr>
                        <a:t>sation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rowSpan="2" hMerge="1">
                  <a:txBody>
                    <a:bodyPr/>
                    <a:lstStyle/>
                    <a:p>
                      <a:endParaRPr lang="fr-FR"/>
                    </a:p>
                  </a:txBody>
                  <a:tcPr/>
                </a:tc>
                <a:tc gridSpan="2">
                  <a:txBody>
                    <a:bodyPr/>
                    <a:lstStyle/>
                    <a:p>
                      <a:pPr algn="ctr">
                        <a:lnSpc>
                          <a:spcPct val="107000"/>
                        </a:lnSpc>
                        <a:spcAft>
                          <a:spcPts val="0"/>
                        </a:spcAft>
                      </a:pPr>
                      <a:r>
                        <a:rPr lang="fr-FR" sz="1800">
                          <a:effectLst/>
                        </a:rPr>
                        <a:t>Acquisition</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hMerge="1">
                  <a:txBody>
                    <a:bodyPr/>
                    <a:lstStyle/>
                    <a:p>
                      <a:endParaRPr lang="fr-FR"/>
                    </a:p>
                  </a:txBody>
                  <a:tcPr/>
                </a:tc>
                <a:tc rowSpan="2">
                  <a:txBody>
                    <a:bodyPr/>
                    <a:lstStyle/>
                    <a:p>
                      <a:pPr marL="71755" marR="71755" algn="ctr">
                        <a:lnSpc>
                          <a:spcPct val="107000"/>
                        </a:lnSpc>
                        <a:spcAft>
                          <a:spcPts val="0"/>
                        </a:spcAft>
                      </a:pPr>
                      <a:r>
                        <a:rPr lang="fr-FR" sz="1800">
                          <a:effectLst/>
                        </a:rPr>
                        <a:t>Remarques</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vert="vert" anchor="ctr"/>
                </a:tc>
                <a:tc rowSpan="2">
                  <a:txBody>
                    <a:bodyPr/>
                    <a:lstStyle/>
                    <a:p>
                      <a:pPr marL="71755" marR="71755" algn="ctr">
                        <a:lnSpc>
                          <a:spcPct val="107000"/>
                        </a:lnSpc>
                        <a:spcAft>
                          <a:spcPts val="0"/>
                        </a:spcAft>
                      </a:pPr>
                      <a:r>
                        <a:rPr lang="fr-FR" sz="1800">
                          <a:effectLst/>
                        </a:rPr>
                        <a:t>Technique / inversion</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vert="vert" anchor="ctr"/>
                </a:tc>
                <a:tc rowSpan="2">
                  <a:txBody>
                    <a:bodyPr/>
                    <a:lstStyle/>
                    <a:p>
                      <a:pPr marL="71755" marR="71755" algn="ctr">
                        <a:lnSpc>
                          <a:spcPct val="107000"/>
                        </a:lnSpc>
                        <a:spcAft>
                          <a:spcPts val="0"/>
                        </a:spcAft>
                      </a:pPr>
                      <a:r>
                        <a:rPr lang="fr-FR" sz="1800">
                          <a:effectLst/>
                        </a:rPr>
                        <a:t>Interopérabilité</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vert="vert" anchor="ctr"/>
                </a:tc>
                <a:tc rowSpan="2">
                  <a:txBody>
                    <a:bodyPr/>
                    <a:lstStyle/>
                    <a:p>
                      <a:pPr marL="71755" marR="71755" algn="ctr">
                        <a:lnSpc>
                          <a:spcPct val="107000"/>
                        </a:lnSpc>
                        <a:spcAft>
                          <a:spcPts val="0"/>
                        </a:spcAft>
                      </a:pPr>
                      <a:r>
                        <a:rPr lang="fr-FR" sz="1800">
                          <a:effectLst/>
                        </a:rPr>
                        <a:t>Améliorations potentielles</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vert="vert" anchor="ctr"/>
                </a:tc>
                <a:extLst>
                  <a:ext uri="{0D108BD9-81ED-4DB2-BD59-A6C34878D82A}">
                    <a16:rowId xmlns:a16="http://schemas.microsoft.com/office/drawing/2014/main" val="532932488"/>
                  </a:ext>
                </a:extLst>
              </a:tr>
              <a:tr h="799420">
                <a:tc vMerge="1">
                  <a:txBody>
                    <a:bodyPr/>
                    <a:lstStyle/>
                    <a:p>
                      <a:endParaRPr lang="fr-FR"/>
                    </a:p>
                  </a:txBody>
                  <a:tcPr/>
                </a:tc>
                <a:tc vMerge="1">
                  <a:txBody>
                    <a:bodyPr/>
                    <a:lstStyle/>
                    <a:p>
                      <a:endParaRPr lang="fr-FR"/>
                    </a:p>
                  </a:txBody>
                  <a:tcPr/>
                </a:tc>
                <a:tc gridSpan="2" vMerge="1">
                  <a:txBody>
                    <a:bodyPr/>
                    <a:lstStyle/>
                    <a:p>
                      <a:endParaRPr lang="fr-FR"/>
                    </a:p>
                  </a:txBody>
                  <a:tcPr/>
                </a:tc>
                <a:tc hMerge="1" vMerge="1">
                  <a:txBody>
                    <a:bodyPr/>
                    <a:lstStyle/>
                    <a:p>
                      <a:endParaRPr lang="fr-FR"/>
                    </a:p>
                  </a:txBody>
                  <a:tcPr/>
                </a:tc>
                <a:tc>
                  <a:txBody>
                    <a:bodyPr/>
                    <a:lstStyle/>
                    <a:p>
                      <a:pPr>
                        <a:lnSpc>
                          <a:spcPct val="107000"/>
                        </a:lnSpc>
                        <a:spcAft>
                          <a:spcPts val="0"/>
                        </a:spcAft>
                      </a:pPr>
                      <a:r>
                        <a:rPr lang="fr-FR" sz="1800">
                          <a:effectLst/>
                        </a:rPr>
                        <a:t>Instrument</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a:effectLst/>
                        </a:rPr>
                        <a:t>Type</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extLst>
                  <a:ext uri="{0D108BD9-81ED-4DB2-BD59-A6C34878D82A}">
                    <a16:rowId xmlns:a16="http://schemas.microsoft.com/office/drawing/2014/main" val="3753608096"/>
                  </a:ext>
                </a:extLst>
              </a:tr>
              <a:tr h="1644331">
                <a:tc>
                  <a:txBody>
                    <a:bodyPr/>
                    <a:lstStyle/>
                    <a:p>
                      <a:pPr>
                        <a:lnSpc>
                          <a:spcPct val="107000"/>
                        </a:lnSpc>
                        <a:spcAft>
                          <a:spcPts val="0"/>
                        </a:spcAft>
                      </a:pPr>
                      <a:r>
                        <a:rPr lang="fr-FR" sz="1800">
                          <a:effectLst/>
                        </a:rPr>
                        <a:t>HOTVOLC</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a:effectLst/>
                        </a:rPr>
                        <a:t>Mathieu Gouhier</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rowSpan="3">
                  <a:txBody>
                    <a:bodyPr/>
                    <a:lstStyle/>
                    <a:p>
                      <a:pPr>
                        <a:lnSpc>
                          <a:spcPct val="107000"/>
                        </a:lnSpc>
                        <a:spcAft>
                          <a:spcPts val="0"/>
                        </a:spcAft>
                      </a:pPr>
                      <a:r>
                        <a:rPr lang="fr-FR" sz="1800">
                          <a:effectLst/>
                        </a:rPr>
                        <a:t>POLE</a:t>
                      </a:r>
                    </a:p>
                    <a:p>
                      <a:pPr>
                        <a:lnSpc>
                          <a:spcPct val="107000"/>
                        </a:lnSpc>
                        <a:spcAft>
                          <a:spcPts val="0"/>
                        </a:spcAft>
                      </a:pPr>
                      <a:r>
                        <a:rPr lang="fr-FR" sz="1800">
                          <a:effectLst/>
                        </a:rPr>
                        <a:t> DE</a:t>
                      </a:r>
                    </a:p>
                    <a:p>
                      <a:pPr>
                        <a:lnSpc>
                          <a:spcPct val="107000"/>
                        </a:lnSpc>
                        <a:spcAft>
                          <a:spcPts val="0"/>
                        </a:spcAft>
                      </a:pPr>
                      <a:r>
                        <a:rPr lang="fr-FR" sz="1800">
                          <a:effectLst/>
                        </a:rPr>
                        <a:t> TELEDETECTION</a:t>
                      </a:r>
                    </a:p>
                    <a:p>
                      <a:pPr>
                        <a:lnSpc>
                          <a:spcPct val="107000"/>
                        </a:lnSpc>
                        <a:spcAft>
                          <a:spcPts val="0"/>
                        </a:spcAft>
                      </a:pPr>
                      <a:r>
                        <a:rPr lang="fr-FR" sz="1800">
                          <a:effectLst/>
                        </a:rPr>
                        <a:t> DES</a:t>
                      </a:r>
                    </a:p>
                    <a:p>
                      <a:pPr>
                        <a:lnSpc>
                          <a:spcPct val="107000"/>
                        </a:lnSpc>
                        <a:spcAft>
                          <a:spcPts val="0"/>
                        </a:spcAft>
                      </a:pPr>
                      <a:r>
                        <a:rPr lang="fr-FR" sz="1800">
                          <a:effectLst/>
                        </a:rPr>
                        <a:t> VOLCANS            </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a:effectLst/>
                        </a:rPr>
                        <a:t>SNO</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dirty="0">
                          <a:effectLst/>
                        </a:rPr>
                        <a:t>Satellite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dirty="0">
                          <a:effectLst/>
                        </a:rPr>
                        <a:t>Temps réel continu</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dirty="0">
                          <a:effectLst/>
                        </a:rPr>
                        <a:t>Plateforme WEB-SIG évoluée en développement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marL="71755" marR="71755">
                        <a:lnSpc>
                          <a:spcPct val="107000"/>
                        </a:lnSpc>
                        <a:spcAft>
                          <a:spcPts val="0"/>
                        </a:spcAft>
                      </a:pPr>
                      <a:r>
                        <a:rPr lang="fr-FR" sz="1800">
                          <a:effectLst/>
                        </a:rPr>
                        <a:t>Indeices cendre, SO2, Lave, RGB</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vert="vert"/>
                </a:tc>
                <a:tc>
                  <a:txBody>
                    <a:bodyPr/>
                    <a:lstStyle/>
                    <a:p>
                      <a:pPr>
                        <a:lnSpc>
                          <a:spcPct val="107000"/>
                        </a:lnSpc>
                        <a:spcAft>
                          <a:spcPts val="0"/>
                        </a:spcAft>
                      </a:pPr>
                      <a:r>
                        <a:rPr lang="fr-FR" sz="1800">
                          <a:effectLst/>
                        </a:rPr>
                        <a:t>EPOS</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a:effectLst/>
                        </a:rPr>
                        <a:t>C</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extLst>
                  <a:ext uri="{0D108BD9-81ED-4DB2-BD59-A6C34878D82A}">
                    <a16:rowId xmlns:a16="http://schemas.microsoft.com/office/drawing/2014/main" val="81404459"/>
                  </a:ext>
                </a:extLst>
              </a:tr>
              <a:tr h="1495932">
                <a:tc>
                  <a:txBody>
                    <a:bodyPr/>
                    <a:lstStyle/>
                    <a:p>
                      <a:pPr>
                        <a:lnSpc>
                          <a:spcPct val="107000"/>
                        </a:lnSpc>
                        <a:spcAft>
                          <a:spcPts val="0"/>
                        </a:spcAft>
                      </a:pPr>
                      <a:r>
                        <a:rPr lang="fr-FR" sz="1800">
                          <a:effectLst/>
                        </a:rPr>
                        <a:t>OI2</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a:effectLst/>
                        </a:rPr>
                        <a:t>Jean-Luc Froger</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vMerge="1">
                  <a:txBody>
                    <a:bodyPr/>
                    <a:lstStyle/>
                    <a:p>
                      <a:endParaRPr lang="fr-FR"/>
                    </a:p>
                  </a:txBody>
                  <a:tcPr/>
                </a:tc>
                <a:tc>
                  <a:txBody>
                    <a:bodyPr/>
                    <a:lstStyle/>
                    <a:p>
                      <a:pPr>
                        <a:lnSpc>
                          <a:spcPct val="107000"/>
                        </a:lnSpc>
                        <a:spcAft>
                          <a:spcPts val="0"/>
                        </a:spcAft>
                      </a:pPr>
                      <a:r>
                        <a:rPr lang="fr-FR" sz="1800">
                          <a:effectLst/>
                        </a:rPr>
                        <a:t>SNO</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a:effectLst/>
                        </a:rPr>
                        <a:t>Satellite</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a:effectLst/>
                        </a:rPr>
                        <a:t>Achat de scènes</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dirty="0">
                          <a:effectLst/>
                        </a:rPr>
                        <a:t>Plateforme en production mais vieillissante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marL="71755" marR="71755">
                        <a:lnSpc>
                          <a:spcPct val="107000"/>
                        </a:lnSpc>
                        <a:spcAft>
                          <a:spcPts val="0"/>
                        </a:spcAft>
                      </a:pPr>
                      <a:r>
                        <a:rPr lang="fr-FR" sz="1800" dirty="0" err="1">
                          <a:effectLst/>
                        </a:rPr>
                        <a:t>Interféro-métrie</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vert="vert"/>
                </a:tc>
                <a:tc>
                  <a:txBody>
                    <a:bodyPr/>
                    <a:lstStyle/>
                    <a:p>
                      <a:pPr>
                        <a:lnSpc>
                          <a:spcPct val="107000"/>
                        </a:lnSpc>
                        <a:spcAft>
                          <a:spcPts val="0"/>
                        </a:spcAft>
                      </a:pPr>
                      <a:r>
                        <a:rPr lang="fr-FR" sz="1800">
                          <a:effectLst/>
                        </a:rPr>
                        <a:t>Form@ter -</a:t>
                      </a:r>
                    </a:p>
                    <a:p>
                      <a:pPr>
                        <a:lnSpc>
                          <a:spcPct val="107000"/>
                        </a:lnSpc>
                        <a:spcAft>
                          <a:spcPts val="0"/>
                        </a:spcAft>
                      </a:pPr>
                      <a:r>
                        <a:rPr lang="fr-FR" sz="1800">
                          <a:effectLst/>
                        </a:rPr>
                        <a:t>Etalab -</a:t>
                      </a:r>
                    </a:p>
                    <a:p>
                      <a:pPr>
                        <a:lnSpc>
                          <a:spcPct val="107000"/>
                        </a:lnSpc>
                        <a:spcAft>
                          <a:spcPts val="0"/>
                        </a:spcAft>
                      </a:pPr>
                      <a:r>
                        <a:rPr lang="fr-FR" sz="1800">
                          <a:effectLst/>
                        </a:rPr>
                        <a:t>EPOS</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a:effectLst/>
                        </a:rPr>
                        <a:t>A,</a:t>
                      </a:r>
                    </a:p>
                    <a:p>
                      <a:pPr>
                        <a:lnSpc>
                          <a:spcPct val="107000"/>
                        </a:lnSpc>
                        <a:spcAft>
                          <a:spcPts val="0"/>
                        </a:spcAft>
                      </a:pPr>
                      <a:r>
                        <a:rPr lang="fr-FR" sz="1800">
                          <a:effectLst/>
                        </a:rPr>
                        <a:t>B,</a:t>
                      </a:r>
                    </a:p>
                    <a:p>
                      <a:pPr>
                        <a:lnSpc>
                          <a:spcPct val="107000"/>
                        </a:lnSpc>
                        <a:spcAft>
                          <a:spcPts val="0"/>
                        </a:spcAft>
                      </a:pPr>
                      <a:r>
                        <a:rPr lang="fr-FR" sz="1800">
                          <a:effectLst/>
                        </a:rPr>
                        <a:t>C,</a:t>
                      </a:r>
                    </a:p>
                    <a:p>
                      <a:pPr>
                        <a:lnSpc>
                          <a:spcPct val="107000"/>
                        </a:lnSpc>
                        <a:spcAft>
                          <a:spcPts val="0"/>
                        </a:spcAft>
                      </a:pPr>
                      <a:r>
                        <a:rPr lang="fr-FR" sz="1800">
                          <a:effectLst/>
                        </a:rPr>
                        <a:t>D</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extLst>
                  <a:ext uri="{0D108BD9-81ED-4DB2-BD59-A6C34878D82A}">
                    <a16:rowId xmlns:a16="http://schemas.microsoft.com/office/drawing/2014/main" val="3314723647"/>
                  </a:ext>
                </a:extLst>
              </a:tr>
              <a:tr h="1756318">
                <a:tc>
                  <a:txBody>
                    <a:bodyPr/>
                    <a:lstStyle/>
                    <a:p>
                      <a:pPr>
                        <a:lnSpc>
                          <a:spcPct val="107000"/>
                        </a:lnSpc>
                        <a:spcAft>
                          <a:spcPts val="0"/>
                        </a:spcAft>
                      </a:pPr>
                      <a:r>
                        <a:rPr lang="fr-FR" sz="1800">
                          <a:effectLst/>
                        </a:rPr>
                        <a:t>VOLDORAD</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dirty="0">
                          <a:effectLst/>
                        </a:rPr>
                        <a:t>Frank </a:t>
                      </a:r>
                      <a:r>
                        <a:rPr lang="fr-FR" sz="1800" dirty="0" err="1">
                          <a:effectLst/>
                        </a:rPr>
                        <a:t>Donna-dieu</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vMerge="1">
                  <a:txBody>
                    <a:bodyPr/>
                    <a:lstStyle/>
                    <a:p>
                      <a:endParaRPr lang="fr-FR"/>
                    </a:p>
                  </a:txBody>
                  <a:tcPr/>
                </a:tc>
                <a:tc>
                  <a:txBody>
                    <a:bodyPr/>
                    <a:lstStyle/>
                    <a:p>
                      <a:pPr>
                        <a:lnSpc>
                          <a:spcPct val="107000"/>
                        </a:lnSpc>
                        <a:spcAft>
                          <a:spcPts val="0"/>
                        </a:spcAft>
                      </a:pPr>
                      <a:r>
                        <a:rPr lang="fr-FR" sz="1800">
                          <a:effectLst/>
                        </a:rPr>
                        <a:t>SNO</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a:effectLst/>
                        </a:rPr>
                        <a:t>Radar doppler</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a:effectLst/>
                        </a:rPr>
                        <a:t>Temps réel continu par campagne</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a:effectLst/>
                        </a:rPr>
                        <a:t>Plateforme basique</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marL="71755" marR="71755">
                        <a:lnSpc>
                          <a:spcPct val="107000"/>
                        </a:lnSpc>
                        <a:spcAft>
                          <a:spcPts val="0"/>
                        </a:spcAft>
                      </a:pPr>
                      <a:r>
                        <a:rPr lang="fr-FR" sz="1800">
                          <a:effectLst/>
                        </a:rPr>
                        <a:t> </a:t>
                      </a:r>
                      <a:endParaRPr lang="fr-FR" sz="180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vert="vert"/>
                </a:tc>
                <a:tc>
                  <a:txBody>
                    <a:bodyPr/>
                    <a:lstStyle/>
                    <a:p>
                      <a:pPr>
                        <a:lnSpc>
                          <a:spcPct val="107000"/>
                        </a:lnSpc>
                        <a:spcAft>
                          <a:spcPts val="0"/>
                        </a:spcAft>
                      </a:pPr>
                      <a:r>
                        <a:rPr lang="fr-FR" sz="1800" dirty="0">
                          <a:effectLst/>
                        </a:rPr>
                        <a:t>EPOS</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tc>
                  <a:txBody>
                    <a:bodyPr/>
                    <a:lstStyle/>
                    <a:p>
                      <a:pPr>
                        <a:lnSpc>
                          <a:spcPct val="107000"/>
                        </a:lnSpc>
                        <a:spcAft>
                          <a:spcPts val="0"/>
                        </a:spcAft>
                      </a:pPr>
                      <a:r>
                        <a:rPr lang="fr-FR" sz="1800" dirty="0">
                          <a:effectLst/>
                        </a:rPr>
                        <a:t>B,</a:t>
                      </a:r>
                    </a:p>
                    <a:p>
                      <a:pPr>
                        <a:lnSpc>
                          <a:spcPct val="107000"/>
                        </a:lnSpc>
                        <a:spcAft>
                          <a:spcPts val="0"/>
                        </a:spcAft>
                      </a:pPr>
                      <a:r>
                        <a:rPr lang="fr-FR" sz="1800" dirty="0">
                          <a:effectLst/>
                        </a:rPr>
                        <a:t>C,</a:t>
                      </a:r>
                    </a:p>
                    <a:p>
                      <a:pPr>
                        <a:lnSpc>
                          <a:spcPct val="107000"/>
                        </a:lnSpc>
                        <a:spcAft>
                          <a:spcPts val="0"/>
                        </a:spcAft>
                      </a:pPr>
                      <a:r>
                        <a:rPr lang="fr-FR" sz="1800" dirty="0">
                          <a:effectLst/>
                        </a:rPr>
                        <a:t>D</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2235" marR="42235" marT="0" marB="0"/>
                </a:tc>
                <a:extLst>
                  <a:ext uri="{0D108BD9-81ED-4DB2-BD59-A6C34878D82A}">
                    <a16:rowId xmlns:a16="http://schemas.microsoft.com/office/drawing/2014/main" val="3218317273"/>
                  </a:ext>
                </a:extLst>
              </a:tr>
            </a:tbl>
          </a:graphicData>
        </a:graphic>
      </p:graphicFrame>
      <p:sp>
        <p:nvSpPr>
          <p:cNvPr id="6" name="Rectangle 5"/>
          <p:cNvSpPr/>
          <p:nvPr/>
        </p:nvSpPr>
        <p:spPr>
          <a:xfrm>
            <a:off x="0" y="6006609"/>
            <a:ext cx="9144000" cy="685059"/>
          </a:xfrm>
          <a:prstGeom prst="rect">
            <a:avLst/>
          </a:prstGeom>
        </p:spPr>
        <p:txBody>
          <a:bodyPr wrap="square">
            <a:spAutoFit/>
          </a:bodyPr>
          <a:lstStyle/>
          <a:p>
            <a:pPr>
              <a:lnSpc>
                <a:spcPct val="107000"/>
              </a:lnSpc>
              <a:spcAft>
                <a:spcPts val="800"/>
              </a:spcAft>
            </a:pPr>
            <a:r>
              <a:rPr lang="fr-FR" dirty="0">
                <a:solidFill>
                  <a:srgbClr val="FF0000"/>
                </a:solidFill>
                <a:latin typeface="Arial" panose="020B0604020202020204" pitchFamily="34" charset="0"/>
                <a:ea typeface="Calibri" panose="020F0502020204030204" pitchFamily="34" charset="0"/>
                <a:cs typeface="Times New Roman" panose="02020603050405020304" pitchFamily="18" charset="0"/>
              </a:rPr>
              <a:t>A : «Automatisation », B : « Gestion des accès » ,  C : « Interopérabilité »,  D : « Harmonisation »</a:t>
            </a:r>
            <a:endParaRPr lang="fr-FR"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921922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36905" y="0"/>
            <a:ext cx="7886700" cy="1325563"/>
          </a:xfrm>
        </p:spPr>
        <p:txBody>
          <a:bodyPr/>
          <a:lstStyle/>
          <a:p>
            <a:r>
              <a:rPr lang="fr-FR" dirty="0" smtClean="0"/>
              <a:t>Bases de données</a:t>
            </a:r>
            <a:endParaRPr lang="fr-FR" dirty="0"/>
          </a:p>
        </p:txBody>
      </p:sp>
      <p:sp>
        <p:nvSpPr>
          <p:cNvPr id="3" name="ZoneTexte 2"/>
          <p:cNvSpPr txBox="1"/>
          <p:nvPr/>
        </p:nvSpPr>
        <p:spPr>
          <a:xfrm>
            <a:off x="336905" y="6208550"/>
            <a:ext cx="6327373" cy="369332"/>
          </a:xfrm>
          <a:prstGeom prst="rect">
            <a:avLst/>
          </a:prstGeom>
          <a:noFill/>
          <a:ln w="22225">
            <a:solidFill>
              <a:schemeClr val="accent1"/>
            </a:solidFill>
          </a:ln>
        </p:spPr>
        <p:txBody>
          <a:bodyPr wrap="none" rtlCol="0">
            <a:spAutoFit/>
          </a:bodyPr>
          <a:lstStyle/>
          <a:p>
            <a:r>
              <a:rPr lang="fr-FR" b="1" dirty="0" smtClean="0">
                <a:latin typeface="Arial" panose="020B0604020202020204" pitchFamily="34" charset="0"/>
                <a:cs typeface="Arial" panose="020B0604020202020204" pitchFamily="34" charset="0"/>
              </a:rPr>
              <a:t>Bases de données </a:t>
            </a:r>
            <a:r>
              <a:rPr lang="fr-FR" dirty="0" smtClean="0">
                <a:latin typeface="Arial" panose="020B0604020202020204" pitchFamily="34" charset="0"/>
                <a:cs typeface="Arial" panose="020B0604020202020204" pitchFamily="34" charset="0"/>
              </a:rPr>
              <a:t>=&gt; métadonnées =&gt; web services (API)</a:t>
            </a:r>
            <a:endParaRPr lang="fr-FR" dirty="0">
              <a:latin typeface="Arial" panose="020B0604020202020204" pitchFamily="34" charset="0"/>
              <a:cs typeface="Arial" panose="020B0604020202020204" pitchFamily="34" charset="0"/>
            </a:endParaRPr>
          </a:p>
        </p:txBody>
      </p:sp>
      <p:sp>
        <p:nvSpPr>
          <p:cNvPr id="4" name="ZoneTexte 3"/>
          <p:cNvSpPr txBox="1"/>
          <p:nvPr/>
        </p:nvSpPr>
        <p:spPr>
          <a:xfrm>
            <a:off x="682171" y="3798303"/>
            <a:ext cx="5530706" cy="2031325"/>
          </a:xfrm>
          <a:prstGeom prst="rect">
            <a:avLst/>
          </a:prstGeom>
          <a:noFill/>
          <a:ln>
            <a:solidFill>
              <a:schemeClr val="tx1"/>
            </a:solidFill>
          </a:ln>
        </p:spPr>
        <p:txBody>
          <a:bodyPr wrap="square" rtlCol="0">
            <a:spAutoFit/>
          </a:bodyPr>
          <a:lstStyle/>
          <a:p>
            <a:pPr algn="ctr"/>
            <a:r>
              <a:rPr lang="fr-FR" b="1" dirty="0" smtClean="0">
                <a:latin typeface="Arial" panose="020B0604020202020204" pitchFamily="34" charset="0"/>
                <a:cs typeface="Arial" panose="020B0604020202020204" pitchFamily="34" charset="0"/>
              </a:rPr>
              <a:t>Réorganisation des bases </a:t>
            </a:r>
            <a:r>
              <a:rPr lang="fr-FR" dirty="0" smtClean="0">
                <a:latin typeface="Arial" panose="020B0604020202020204" pitchFamily="34" charset="0"/>
                <a:cs typeface="Arial" panose="020B0604020202020204" pitchFamily="34" charset="0"/>
              </a:rPr>
              <a:t>de données (pas de relation dans les anciennes DB)</a:t>
            </a:r>
          </a:p>
          <a:p>
            <a:pPr algn="ctr"/>
            <a:endParaRPr lang="fr-FR" dirty="0" smtClean="0">
              <a:latin typeface="Arial" panose="020B0604020202020204" pitchFamily="34" charset="0"/>
              <a:cs typeface="Arial" panose="020B0604020202020204" pitchFamily="34" charset="0"/>
            </a:endParaRPr>
          </a:p>
          <a:p>
            <a:pPr marL="285750" indent="-285750">
              <a:buFont typeface="Symbol" panose="05050102010706020507" pitchFamily="18" charset="2"/>
              <a:buChar char="Þ"/>
            </a:pPr>
            <a:r>
              <a:rPr lang="fr-FR" dirty="0" smtClean="0">
                <a:latin typeface="Arial" panose="020B0604020202020204" pitchFamily="34" charset="0"/>
                <a:cs typeface="Arial" panose="020B0604020202020204" pitchFamily="34" charset="0"/>
              </a:rPr>
              <a:t>Modification </a:t>
            </a:r>
            <a:r>
              <a:rPr lang="fr-FR" dirty="0">
                <a:latin typeface="Arial" panose="020B0604020202020204" pitchFamily="34" charset="0"/>
                <a:cs typeface="Arial" panose="020B0604020202020204" pitchFamily="34" charset="0"/>
              </a:rPr>
              <a:t>des bases =&gt; </a:t>
            </a:r>
            <a:r>
              <a:rPr lang="fr-FR" b="1" dirty="0">
                <a:latin typeface="Arial" panose="020B0604020202020204" pitchFamily="34" charset="0"/>
                <a:cs typeface="Arial" panose="020B0604020202020204" pitchFamily="34" charset="0"/>
              </a:rPr>
              <a:t>modification des </a:t>
            </a:r>
            <a:r>
              <a:rPr lang="fr-FR" b="1" dirty="0" smtClean="0">
                <a:latin typeface="Arial" panose="020B0604020202020204" pitchFamily="34" charset="0"/>
                <a:cs typeface="Arial" panose="020B0604020202020204" pitchFamily="34" charset="0"/>
              </a:rPr>
              <a:t>IHM</a:t>
            </a:r>
          </a:p>
          <a:p>
            <a:pPr marL="285750" indent="-285750">
              <a:buFont typeface="Symbol" panose="05050102010706020507" pitchFamily="18" charset="2"/>
              <a:buChar char="Þ"/>
            </a:pPr>
            <a:endParaRPr lang="fr-FR" dirty="0">
              <a:latin typeface="Arial" panose="020B0604020202020204" pitchFamily="34" charset="0"/>
              <a:cs typeface="Arial" panose="020B0604020202020204" pitchFamily="34" charset="0"/>
            </a:endParaRPr>
          </a:p>
          <a:p>
            <a:r>
              <a:rPr lang="fr-FR" dirty="0" err="1" smtClean="0">
                <a:latin typeface="Arial" panose="020B0604020202020204" pitchFamily="34" charset="0"/>
                <a:cs typeface="Arial" panose="020B0604020202020204" pitchFamily="34" charset="0"/>
              </a:rPr>
              <a:t>Rq</a:t>
            </a:r>
            <a:r>
              <a:rPr lang="fr-FR" dirty="0" smtClean="0">
                <a:latin typeface="Arial" panose="020B0604020202020204" pitchFamily="34" charset="0"/>
                <a:cs typeface="Arial" panose="020B0604020202020204" pitchFamily="34" charset="0"/>
              </a:rPr>
              <a:t>: </a:t>
            </a:r>
            <a:r>
              <a:rPr lang="fr-FR" b="1" dirty="0" smtClean="0">
                <a:latin typeface="Arial" panose="020B0604020202020204" pitchFamily="34" charset="0"/>
                <a:cs typeface="Arial" panose="020B0604020202020204" pitchFamily="34" charset="0"/>
              </a:rPr>
              <a:t>L’observatoire virtuel </a:t>
            </a:r>
            <a:r>
              <a:rPr lang="fr-FR" dirty="0" smtClean="0">
                <a:latin typeface="Arial" panose="020B0604020202020204" pitchFamily="34" charset="0"/>
                <a:cs typeface="Arial" panose="020B0604020202020204" pitchFamily="34" charset="0"/>
              </a:rPr>
              <a:t>est une opportunité pour opérer une </a:t>
            </a:r>
            <a:r>
              <a:rPr lang="fr-FR" b="1" dirty="0" smtClean="0">
                <a:latin typeface="Arial" panose="020B0604020202020204" pitchFamily="34" charset="0"/>
                <a:cs typeface="Arial" panose="020B0604020202020204" pitchFamily="34" charset="0"/>
              </a:rPr>
              <a:t>nouvelle organisation </a:t>
            </a:r>
            <a:r>
              <a:rPr lang="fr-FR" dirty="0" smtClean="0">
                <a:latin typeface="Arial" panose="020B0604020202020204" pitchFamily="34" charset="0"/>
                <a:cs typeface="Arial" panose="020B0604020202020204" pitchFamily="34" charset="0"/>
              </a:rPr>
              <a:t>des données</a:t>
            </a:r>
            <a:endParaRPr lang="fr-FR" dirty="0">
              <a:latin typeface="Arial" panose="020B0604020202020204" pitchFamily="34" charset="0"/>
              <a:cs typeface="Arial" panose="020B0604020202020204" pitchFamily="34" charset="0"/>
            </a:endParaRPr>
          </a:p>
        </p:txBody>
      </p:sp>
      <p:sp>
        <p:nvSpPr>
          <p:cNvPr id="5" name="ZoneTexte 4"/>
          <p:cNvSpPr txBox="1"/>
          <p:nvPr/>
        </p:nvSpPr>
        <p:spPr>
          <a:xfrm>
            <a:off x="7055467" y="457773"/>
            <a:ext cx="1245277" cy="2031325"/>
          </a:xfrm>
          <a:prstGeom prst="rect">
            <a:avLst/>
          </a:prstGeom>
          <a:noFill/>
          <a:ln>
            <a:solidFill>
              <a:schemeClr val="bg2">
                <a:lumMod val="50000"/>
              </a:schemeClr>
            </a:solidFill>
          </a:ln>
        </p:spPr>
        <p:txBody>
          <a:bodyPr wrap="none" rtlCol="0">
            <a:spAutoFit/>
          </a:bodyPr>
          <a:lstStyle/>
          <a:p>
            <a:pPr algn="ctr"/>
            <a:r>
              <a:rPr lang="fr-FR" u="sng" dirty="0" smtClean="0"/>
              <a:t>SGBDR</a:t>
            </a:r>
          </a:p>
          <a:p>
            <a:pPr algn="ctr"/>
            <a:r>
              <a:rPr lang="fr-FR" dirty="0" smtClean="0"/>
              <a:t>MySQL</a:t>
            </a:r>
          </a:p>
          <a:p>
            <a:pPr algn="ctr"/>
            <a:endParaRPr lang="fr-FR" dirty="0"/>
          </a:p>
          <a:p>
            <a:pPr algn="ctr"/>
            <a:endParaRPr lang="fr-FR" dirty="0" smtClean="0"/>
          </a:p>
          <a:p>
            <a:pPr algn="ctr"/>
            <a:endParaRPr lang="fr-FR" dirty="0"/>
          </a:p>
          <a:p>
            <a:pPr algn="ctr"/>
            <a:endParaRPr lang="fr-FR" dirty="0"/>
          </a:p>
          <a:p>
            <a:pPr algn="ctr"/>
            <a:r>
              <a:rPr lang="fr-FR" dirty="0" smtClean="0"/>
              <a:t>PostgreSQL</a:t>
            </a:r>
            <a:endParaRPr lang="fr-FR" dirty="0"/>
          </a:p>
        </p:txBody>
      </p:sp>
      <p:sp>
        <p:nvSpPr>
          <p:cNvPr id="6" name="Flèche vers le bas 5"/>
          <p:cNvSpPr/>
          <p:nvPr/>
        </p:nvSpPr>
        <p:spPr>
          <a:xfrm>
            <a:off x="7390087" y="1165931"/>
            <a:ext cx="576036" cy="89584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200202" y="1005811"/>
            <a:ext cx="6910866" cy="286232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Choix de </a:t>
            </a:r>
            <a:r>
              <a:rPr lang="fr-FR" b="1" dirty="0" smtClean="0">
                <a:latin typeface="Arial" panose="020B0604020202020204" pitchFamily="34" charset="0"/>
                <a:cs typeface="Arial" panose="020B0604020202020204" pitchFamily="34" charset="0"/>
              </a:rPr>
              <a:t>PostgreSQL</a:t>
            </a:r>
          </a:p>
          <a:p>
            <a:pPr marL="285750" indent="-285750">
              <a:buFont typeface="Arial" panose="020B0604020202020204" pitchFamily="34" charset="0"/>
              <a:buChar char="•"/>
            </a:pPr>
            <a:r>
              <a:rPr lang="fr-FR" dirty="0">
                <a:latin typeface="Arial" panose="020B0604020202020204" pitchFamily="34" charset="0"/>
                <a:cs typeface="Arial" panose="020B0604020202020204" pitchFamily="34" charset="0"/>
              </a:rPr>
              <a:t>Préconisé par le socle interministériel des logiciels libres</a:t>
            </a:r>
          </a:p>
          <a:p>
            <a:pPr marL="285750" indent="-285750">
              <a:buFont typeface="Arial" panose="020B0604020202020204" pitchFamily="34" charset="0"/>
              <a:buChar char="•"/>
            </a:pPr>
            <a:r>
              <a:rPr lang="fr-FR" b="1" dirty="0" err="1" smtClean="0">
                <a:latin typeface="Arial" panose="020B0604020202020204" pitchFamily="34" charset="0"/>
                <a:cs typeface="Arial" panose="020B0604020202020204" pitchFamily="34" charset="0"/>
              </a:rPr>
              <a:t>PostGIS</a:t>
            </a:r>
            <a:endParaRPr lang="fr-FR" b="1"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b="1" dirty="0">
                <a:latin typeface="Arial" panose="020B0604020202020204" pitchFamily="34" charset="0"/>
                <a:cs typeface="Arial" panose="020B0604020202020204" pitchFamily="34" charset="0"/>
              </a:rPr>
              <a:t>JSON</a:t>
            </a:r>
            <a:r>
              <a:rPr lang="fr-FR" dirty="0">
                <a:latin typeface="Arial" panose="020B0604020202020204" pitchFamily="34" charset="0"/>
                <a:cs typeface="Arial" panose="020B0604020202020204" pitchFamily="34" charset="0"/>
              </a:rPr>
              <a:t>, </a:t>
            </a:r>
            <a:r>
              <a:rPr lang="fr-FR" dirty="0" smtClean="0">
                <a:latin typeface="Arial" panose="020B0604020202020204" pitchFamily="34" charset="0"/>
                <a:cs typeface="Arial" panose="020B0604020202020204" pitchFamily="34" charset="0"/>
              </a:rPr>
              <a:t>BSON (</a:t>
            </a:r>
            <a:r>
              <a:rPr lang="fr-FR" dirty="0">
                <a:latin typeface="Arial" panose="020B0604020202020204" pitchFamily="34" charset="0"/>
                <a:cs typeface="Arial" panose="020B0604020202020204" pitchFamily="34" charset="0"/>
              </a:rPr>
              <a:t>JSONB) sont un type pris en charge depuis 9.4 </a:t>
            </a:r>
          </a:p>
          <a:p>
            <a:pPr marL="285750" indent="-285750">
              <a:buFont typeface="Arial" panose="020B0604020202020204" pitchFamily="34" charset="0"/>
              <a:buChar char="•"/>
            </a:pPr>
            <a:r>
              <a:rPr lang="fr-FR" dirty="0">
                <a:latin typeface="Arial" panose="020B0604020202020204" pitchFamily="34" charset="0"/>
                <a:cs typeface="Arial" panose="020B0604020202020204" pitchFamily="34" charset="0"/>
              </a:rPr>
              <a:t>Gère bien les grands volumes de données (</a:t>
            </a:r>
            <a:r>
              <a:rPr lang="fr-FR" dirty="0" err="1">
                <a:latin typeface="Arial" panose="020B0604020202020204" pitchFamily="34" charset="0"/>
                <a:cs typeface="Arial" panose="020B0604020202020204" pitchFamily="34" charset="0"/>
              </a:rPr>
              <a:t>MongoDB</a:t>
            </a:r>
            <a:r>
              <a:rPr lang="fr-FR" dirty="0">
                <a:latin typeface="Arial" panose="020B0604020202020204" pitchFamily="34" charset="0"/>
                <a:cs typeface="Arial" panose="020B0604020202020204" pitchFamily="34" charset="0"/>
              </a:rPr>
              <a:t> </a:t>
            </a:r>
          </a:p>
          <a:p>
            <a:r>
              <a:rPr lang="fr-FR" dirty="0">
                <a:latin typeface="Arial" panose="020B0604020202020204" pitchFamily="34" charset="0"/>
                <a:cs typeface="Arial" panose="020B0604020202020204" pitchFamily="34" charset="0"/>
              </a:rPr>
              <a:t>en </a:t>
            </a:r>
            <a:r>
              <a:rPr lang="fr-FR" dirty="0" err="1">
                <a:latin typeface="Arial" panose="020B0604020202020204" pitchFamily="34" charset="0"/>
                <a:cs typeface="Arial" panose="020B0604020202020204" pitchFamily="34" charset="0"/>
              </a:rPr>
              <a:t>NoSQL</a:t>
            </a:r>
            <a:r>
              <a:rPr lang="fr-FR" dirty="0">
                <a:latin typeface="Arial" panose="020B0604020202020204" pitchFamily="34" charset="0"/>
                <a:cs typeface="Arial" panose="020B0604020202020204" pitchFamily="34" charset="0"/>
              </a:rPr>
              <a:t> est orienté document BSON </a:t>
            </a:r>
            <a:r>
              <a:rPr lang="fr-FR" dirty="0" smtClean="0">
                <a:latin typeface="Arial" panose="020B0604020202020204" pitchFamily="34" charset="0"/>
                <a:cs typeface="Arial" panose="020B0604020202020204" pitchFamily="34" charset="0"/>
              </a:rPr>
              <a:t>)</a:t>
            </a:r>
            <a:endParaRPr lang="fr-FR" b="1"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dirty="0" smtClean="0">
                <a:latin typeface="Arial" panose="020B0604020202020204" pitchFamily="34" charset="0"/>
                <a:cs typeface="Arial" panose="020B0604020202020204" pitchFamily="34" charset="0"/>
              </a:rPr>
              <a:t>Utilisé de plus en </a:t>
            </a:r>
            <a:r>
              <a:rPr lang="fr-FR" dirty="0">
                <a:latin typeface="Arial" panose="020B0604020202020204" pitchFamily="34" charset="0"/>
                <a:cs typeface="Arial" panose="020B0604020202020204" pitchFamily="34" charset="0"/>
              </a:rPr>
              <a:t>plus (</a:t>
            </a:r>
            <a:r>
              <a:rPr lang="fr-FR" dirty="0">
                <a:latin typeface="Arial" panose="020B0604020202020204" pitchFamily="34" charset="0"/>
                <a:cs typeface="Arial" panose="020B0604020202020204" pitchFamily="34" charset="0"/>
                <a:hlinkClick r:id="rId2"/>
              </a:rPr>
              <a:t>http://</a:t>
            </a:r>
            <a:r>
              <a:rPr lang="fr-FR" dirty="0" smtClean="0">
                <a:latin typeface="Arial" panose="020B0604020202020204" pitchFamily="34" charset="0"/>
                <a:cs typeface="Arial" panose="020B0604020202020204" pitchFamily="34" charset="0"/>
                <a:hlinkClick r:id="rId2"/>
              </a:rPr>
              <a:t>db-engines.com/en/ranking</a:t>
            </a:r>
            <a:r>
              <a:rPr lang="fr-FR" dirty="0" smtClean="0">
                <a:latin typeface="Arial" panose="020B0604020202020204" pitchFamily="34" charset="0"/>
                <a:cs typeface="Arial" panose="020B0604020202020204" pitchFamily="34" charset="0"/>
              </a:rPr>
              <a:t>)</a:t>
            </a:r>
            <a:br>
              <a:rPr lang="fr-FR" dirty="0" smtClean="0">
                <a:latin typeface="Arial" panose="020B0604020202020204" pitchFamily="34" charset="0"/>
                <a:cs typeface="Arial" panose="020B0604020202020204" pitchFamily="34" charset="0"/>
              </a:rPr>
            </a:br>
            <a:r>
              <a:rPr lang="fr-FR" dirty="0" smtClean="0">
                <a:latin typeface="Arial" panose="020B0604020202020204" pitchFamily="34" charset="0"/>
                <a:cs typeface="Arial" panose="020B0604020202020204" pitchFamily="34" charset="0"/>
              </a:rPr>
              <a:t> et dans nos communautés</a:t>
            </a:r>
          </a:p>
          <a:p>
            <a:pPr marL="285750" indent="-285750">
              <a:buFont typeface="Arial" panose="020B0604020202020204" pitchFamily="34" charset="0"/>
              <a:buChar char="•"/>
            </a:pPr>
            <a:r>
              <a:rPr lang="fr-FR" dirty="0" smtClean="0">
                <a:latin typeface="Arial" panose="020B0604020202020204" pitchFamily="34" charset="0"/>
                <a:cs typeface="Arial" panose="020B0604020202020204" pitchFamily="34" charset="0"/>
              </a:rPr>
              <a:t>MySQL </a:t>
            </a:r>
            <a:r>
              <a:rPr lang="fr-FR" dirty="0">
                <a:latin typeface="Arial" panose="020B0604020202020204" pitchFamily="34" charset="0"/>
                <a:cs typeface="Arial" panose="020B0604020202020204" pitchFamily="34" charset="0"/>
              </a:rPr>
              <a:t>racheté par Oracle </a:t>
            </a:r>
            <a:r>
              <a:rPr lang="fr-FR" dirty="0" smtClean="0">
                <a:latin typeface="Arial" panose="020B0604020202020204" pitchFamily="34" charset="0"/>
                <a:cs typeface="Arial" panose="020B0604020202020204" pitchFamily="34" charset="0"/>
              </a:rPr>
              <a:t>(fork </a:t>
            </a:r>
            <a:r>
              <a:rPr lang="fr-FR" dirty="0" err="1" smtClean="0">
                <a:latin typeface="Arial" panose="020B0604020202020204" pitchFamily="34" charset="0"/>
                <a:cs typeface="Arial" panose="020B0604020202020204" pitchFamily="34" charset="0"/>
              </a:rPr>
              <a:t>MariaDB</a:t>
            </a:r>
            <a:r>
              <a:rPr lang="fr-FR" dirty="0">
                <a:latin typeface="Arial" panose="020B0604020202020204" pitchFamily="34" charset="0"/>
                <a:cs typeface="Arial" panose="020B0604020202020204" pitchFamily="34" charset="0"/>
              </a:rPr>
              <a:t>)</a:t>
            </a:r>
          </a:p>
          <a:p>
            <a:endParaRPr lang="fr-FR" dirty="0">
              <a:latin typeface="Arial" panose="020B0604020202020204" pitchFamily="34" charset="0"/>
              <a:cs typeface="Arial" panose="020B0604020202020204" pitchFamily="34" charset="0"/>
            </a:endParaRPr>
          </a:p>
        </p:txBody>
      </p:sp>
      <p:sp>
        <p:nvSpPr>
          <p:cNvPr id="9" name="Rectangle 8"/>
          <p:cNvSpPr/>
          <p:nvPr/>
        </p:nvSpPr>
        <p:spPr>
          <a:xfrm>
            <a:off x="7029325" y="2711876"/>
            <a:ext cx="2015961" cy="408806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en-US" dirty="0" smtClean="0">
                <a:solidFill>
                  <a:srgbClr val="000000"/>
                </a:solidFill>
                <a:effectLst/>
                <a:ea typeface="Calibri" panose="020F0502020204030204" pitchFamily="34" charset="0"/>
                <a:cs typeface="Times New Roman" panose="02020603050405020304" pitchFamily="18" charset="0"/>
              </a:rPr>
              <a:t>metadata</a:t>
            </a:r>
            <a:endParaRPr lang="fr-FR"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a:solidFill>
                  <a:srgbClr val="000000"/>
                </a:solidFill>
                <a:effectLst/>
                <a:ea typeface="Calibri" panose="020F0502020204030204" pitchFamily="34" charset="0"/>
                <a:cs typeface="Times New Roman" panose="02020603050405020304" pitchFamily="18" charset="0"/>
              </a:rPr>
              <a:t>id           </a:t>
            </a:r>
            <a:r>
              <a:rPr lang="en-US" sz="1400" dirty="0" smtClean="0">
                <a:solidFill>
                  <a:srgbClr val="000000"/>
                </a:solidFill>
                <a:effectLst/>
                <a:ea typeface="Calibri" panose="020F0502020204030204" pitchFamily="34" charset="0"/>
                <a:cs typeface="Times New Roman" panose="02020603050405020304" pitchFamily="18" charset="0"/>
              </a:rPr>
              <a:t>                    </a:t>
            </a:r>
            <a:r>
              <a:rPr lang="en-US" sz="1400" dirty="0" err="1">
                <a:solidFill>
                  <a:srgbClr val="000000"/>
                </a:solidFill>
                <a:effectLst/>
                <a:ea typeface="Calibri" panose="020F0502020204030204" pitchFamily="34" charset="0"/>
                <a:cs typeface="Times New Roman" panose="02020603050405020304" pitchFamily="18" charset="0"/>
              </a:rPr>
              <a:t>int</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a:solidFill>
                  <a:srgbClr val="000000"/>
                </a:solidFill>
                <a:effectLst/>
                <a:ea typeface="Calibri" panose="020F0502020204030204" pitchFamily="34" charset="0"/>
                <a:cs typeface="Times New Roman" panose="02020603050405020304" pitchFamily="18" charset="0"/>
              </a:rPr>
              <a:t>name    </a:t>
            </a:r>
            <a:r>
              <a:rPr lang="en-US" sz="1400" dirty="0" smtClean="0">
                <a:solidFill>
                  <a:srgbClr val="000000"/>
                </a:solidFill>
                <a:effectLst/>
                <a:ea typeface="Calibri" panose="020F0502020204030204" pitchFamily="34" charset="0"/>
                <a:cs typeface="Times New Roman" panose="02020603050405020304" pitchFamily="18" charset="0"/>
              </a:rPr>
              <a:t> </a:t>
            </a:r>
            <a:r>
              <a:rPr lang="en-US" sz="1400" dirty="0">
                <a:solidFill>
                  <a:srgbClr val="000000"/>
                </a:solidFill>
                <a:effectLst/>
                <a:ea typeface="Calibri" panose="020F0502020204030204" pitchFamily="34" charset="0"/>
                <a:cs typeface="Times New Roman" panose="02020603050405020304" pitchFamily="18" charset="0"/>
              </a:rPr>
              <a:t>varchar(150)</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smtClean="0">
                <a:solidFill>
                  <a:srgbClr val="000000"/>
                </a:solidFill>
                <a:effectLst/>
                <a:ea typeface="Calibri" panose="020F0502020204030204" pitchFamily="34" charset="0"/>
                <a:cs typeface="Times New Roman" panose="02020603050405020304" pitchFamily="18" charset="0"/>
              </a:rPr>
              <a:t>Description varchar(200</a:t>
            </a:r>
            <a:r>
              <a:rPr lang="en-US" sz="1400" dirty="0">
                <a:solidFill>
                  <a:srgbClr val="000000"/>
                </a:solidFill>
                <a:effectLst/>
                <a:ea typeface="Calibri" panose="020F0502020204030204" pitchFamily="34" charset="0"/>
                <a:cs typeface="Times New Roman" panose="02020603050405020304" pitchFamily="18" charset="0"/>
              </a:rPr>
              <a:t>)</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a:solidFill>
                  <a:srgbClr val="000000"/>
                </a:solidFill>
                <a:effectLst/>
                <a:ea typeface="Calibri" panose="020F0502020204030204" pitchFamily="34" charset="0"/>
                <a:cs typeface="Times New Roman" panose="02020603050405020304" pitchFamily="18" charset="0"/>
              </a:rPr>
              <a:t>authorization_   </a:t>
            </a:r>
            <a:r>
              <a:rPr lang="en-US" sz="1400" dirty="0" smtClean="0">
                <a:solidFill>
                  <a:srgbClr val="000000"/>
                </a:solidFill>
                <a:effectLst/>
                <a:ea typeface="Calibri" panose="020F0502020204030204" pitchFamily="34" charset="0"/>
                <a:cs typeface="Times New Roman" panose="02020603050405020304" pitchFamily="18" charset="0"/>
              </a:rPr>
              <a:t>  </a:t>
            </a:r>
            <a:r>
              <a:rPr lang="en-US" sz="1400" dirty="0" err="1">
                <a:solidFill>
                  <a:srgbClr val="000000"/>
                </a:solidFill>
                <a:effectLst/>
                <a:ea typeface="Calibri" panose="020F0502020204030204" pitchFamily="34" charset="0"/>
                <a:cs typeface="Times New Roman" panose="02020603050405020304" pitchFamily="18" charset="0"/>
              </a:rPr>
              <a:t>smallint</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err="1">
                <a:solidFill>
                  <a:srgbClr val="000000"/>
                </a:solidFill>
                <a:effectLst/>
                <a:ea typeface="Calibri" panose="020F0502020204030204" pitchFamily="34" charset="0"/>
                <a:cs typeface="Times New Roman" panose="02020603050405020304" pitchFamily="18" charset="0"/>
              </a:rPr>
              <a:t>date_b</a:t>
            </a:r>
            <a:r>
              <a:rPr lang="en-US" sz="1400" dirty="0">
                <a:solidFill>
                  <a:srgbClr val="000000"/>
                </a:solidFill>
                <a:effectLst/>
                <a:ea typeface="Calibri" panose="020F0502020204030204" pitchFamily="34" charset="0"/>
                <a:cs typeface="Times New Roman" panose="02020603050405020304" pitchFamily="18" charset="0"/>
              </a:rPr>
              <a:t>                       date</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err="1">
                <a:solidFill>
                  <a:srgbClr val="000000"/>
                </a:solidFill>
                <a:effectLst/>
                <a:ea typeface="Calibri" panose="020F0502020204030204" pitchFamily="34" charset="0"/>
                <a:cs typeface="Times New Roman" panose="02020603050405020304" pitchFamily="18" charset="0"/>
              </a:rPr>
              <a:t>time_b</a:t>
            </a:r>
            <a:r>
              <a:rPr lang="en-US" sz="1400" b="1" dirty="0">
                <a:solidFill>
                  <a:srgbClr val="000000"/>
                </a:solidFill>
                <a:effectLst/>
                <a:ea typeface="Calibri" panose="020F0502020204030204" pitchFamily="34" charset="0"/>
                <a:cs typeface="Times New Roman" panose="02020603050405020304" pitchFamily="18" charset="0"/>
              </a:rPr>
              <a:t>     </a:t>
            </a:r>
            <a:r>
              <a:rPr lang="en-US" sz="1400" dirty="0">
                <a:solidFill>
                  <a:srgbClr val="000000"/>
                </a:solidFill>
                <a:effectLst/>
                <a:ea typeface="Calibri" panose="020F0502020204030204" pitchFamily="34" charset="0"/>
                <a:cs typeface="Times New Roman" panose="02020603050405020304" pitchFamily="18" charset="0"/>
              </a:rPr>
              <a:t>                  time</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err="1">
                <a:solidFill>
                  <a:srgbClr val="000000"/>
                </a:solidFill>
                <a:effectLst/>
                <a:ea typeface="Calibri" panose="020F0502020204030204" pitchFamily="34" charset="0"/>
                <a:cs typeface="Times New Roman" panose="02020603050405020304" pitchFamily="18" charset="0"/>
              </a:rPr>
              <a:t>date_e</a:t>
            </a:r>
            <a:r>
              <a:rPr lang="en-US" sz="1400" dirty="0">
                <a:solidFill>
                  <a:srgbClr val="000000"/>
                </a:solidFill>
                <a:effectLst/>
                <a:ea typeface="Calibri" panose="020F0502020204030204" pitchFamily="34" charset="0"/>
                <a:cs typeface="Times New Roman" panose="02020603050405020304" pitchFamily="18" charset="0"/>
              </a:rPr>
              <a:t>                       date</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err="1">
                <a:solidFill>
                  <a:srgbClr val="000000"/>
                </a:solidFill>
                <a:effectLst/>
                <a:ea typeface="Calibri" panose="020F0502020204030204" pitchFamily="34" charset="0"/>
                <a:cs typeface="Times New Roman" panose="02020603050405020304" pitchFamily="18" charset="0"/>
              </a:rPr>
              <a:t>time_e</a:t>
            </a:r>
            <a:r>
              <a:rPr lang="en-US" sz="1400" b="1" dirty="0">
                <a:solidFill>
                  <a:srgbClr val="000000"/>
                </a:solidFill>
                <a:effectLst/>
                <a:ea typeface="Calibri" panose="020F0502020204030204" pitchFamily="34" charset="0"/>
                <a:cs typeface="Times New Roman" panose="02020603050405020304" pitchFamily="18" charset="0"/>
              </a:rPr>
              <a:t>  </a:t>
            </a:r>
            <a:r>
              <a:rPr lang="en-US" sz="1400" dirty="0">
                <a:solidFill>
                  <a:srgbClr val="000000"/>
                </a:solidFill>
                <a:effectLst/>
                <a:ea typeface="Calibri" panose="020F0502020204030204" pitchFamily="34" charset="0"/>
                <a:cs typeface="Times New Roman" panose="02020603050405020304" pitchFamily="18" charset="0"/>
              </a:rPr>
              <a:t>                      time </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a:solidFill>
                  <a:srgbClr val="000000"/>
                </a:solidFill>
                <a:effectLst/>
                <a:ea typeface="Calibri" panose="020F0502020204030204" pitchFamily="34" charset="0"/>
                <a:cs typeface="Times New Roman" panose="02020603050405020304" pitchFamily="18" charset="0"/>
              </a:rPr>
              <a:t>latitude                       float</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a:solidFill>
                  <a:srgbClr val="000000"/>
                </a:solidFill>
                <a:effectLst/>
                <a:ea typeface="Calibri" panose="020F0502020204030204" pitchFamily="34" charset="0"/>
                <a:cs typeface="Times New Roman" panose="02020603050405020304" pitchFamily="18" charset="0"/>
              </a:rPr>
              <a:t>longitude                    float</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a:solidFill>
                  <a:srgbClr val="000000"/>
                </a:solidFill>
                <a:effectLst/>
                <a:ea typeface="Calibri" panose="020F0502020204030204" pitchFamily="34" charset="0"/>
                <a:cs typeface="Times New Roman" panose="02020603050405020304" pitchFamily="18" charset="0"/>
              </a:rPr>
              <a:t>elevation     </a:t>
            </a:r>
            <a:r>
              <a:rPr lang="en-US" sz="1400" dirty="0" smtClean="0">
                <a:solidFill>
                  <a:srgbClr val="000000"/>
                </a:solidFill>
                <a:effectLst/>
                <a:ea typeface="Calibri" panose="020F0502020204030204" pitchFamily="34" charset="0"/>
                <a:cs typeface="Times New Roman" panose="02020603050405020304" pitchFamily="18" charset="0"/>
              </a:rPr>
              <a:t>           </a:t>
            </a:r>
            <a:r>
              <a:rPr lang="en-US" sz="1400" dirty="0">
                <a:solidFill>
                  <a:srgbClr val="000000"/>
                </a:solidFill>
                <a:effectLst/>
                <a:ea typeface="Calibri" panose="020F0502020204030204" pitchFamily="34" charset="0"/>
                <a:cs typeface="Times New Roman" panose="02020603050405020304" pitchFamily="18" charset="0"/>
              </a:rPr>
              <a:t>integer</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err="1">
                <a:solidFill>
                  <a:srgbClr val="000000"/>
                </a:solidFill>
                <a:effectLst/>
                <a:ea typeface="Calibri" panose="020F0502020204030204" pitchFamily="34" charset="0"/>
                <a:cs typeface="Times New Roman" panose="02020603050405020304" pitchFamily="18" charset="0"/>
              </a:rPr>
              <a:t>epsg</a:t>
            </a:r>
            <a:r>
              <a:rPr lang="en-US" sz="1400" dirty="0">
                <a:solidFill>
                  <a:srgbClr val="000000"/>
                </a:solidFill>
                <a:effectLst/>
                <a:ea typeface="Calibri" panose="020F0502020204030204" pitchFamily="34" charset="0"/>
                <a:cs typeface="Times New Roman" panose="02020603050405020304" pitchFamily="18" charset="0"/>
              </a:rPr>
              <a:t>              </a:t>
            </a:r>
            <a:r>
              <a:rPr lang="en-US" sz="1400" dirty="0" smtClean="0">
                <a:solidFill>
                  <a:srgbClr val="000000"/>
                </a:solidFill>
                <a:effectLst/>
                <a:ea typeface="Calibri" panose="020F0502020204030204" pitchFamily="34" charset="0"/>
                <a:cs typeface="Times New Roman" panose="02020603050405020304" pitchFamily="18" charset="0"/>
              </a:rPr>
              <a:t>          </a:t>
            </a:r>
            <a:r>
              <a:rPr lang="en-US" sz="1400" dirty="0">
                <a:solidFill>
                  <a:srgbClr val="000000"/>
                </a:solidFill>
                <a:effectLst/>
                <a:ea typeface="Calibri" panose="020F0502020204030204" pitchFamily="34" charset="0"/>
                <a:cs typeface="Times New Roman" panose="02020603050405020304" pitchFamily="18" charset="0"/>
              </a:rPr>
              <a:t>integer</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a:solidFill>
                  <a:srgbClr val="000000"/>
                </a:solidFill>
                <a:effectLst/>
                <a:ea typeface="Calibri" panose="020F0502020204030204" pitchFamily="34" charset="0"/>
                <a:cs typeface="Times New Roman" panose="02020603050405020304" pitchFamily="18" charset="0"/>
              </a:rPr>
              <a:t>acquisition  </a:t>
            </a:r>
            <a:r>
              <a:rPr lang="en-US" sz="1400" dirty="0" smtClean="0">
                <a:solidFill>
                  <a:srgbClr val="000000"/>
                </a:solidFill>
                <a:effectLst/>
                <a:ea typeface="Calibri" panose="020F0502020204030204" pitchFamily="34" charset="0"/>
                <a:cs typeface="Times New Roman" panose="02020603050405020304" pitchFamily="18" charset="0"/>
              </a:rPr>
              <a:t>         </a:t>
            </a:r>
            <a:r>
              <a:rPr lang="en-US" sz="1400" dirty="0" err="1">
                <a:solidFill>
                  <a:srgbClr val="000000"/>
                </a:solidFill>
                <a:effectLst/>
                <a:ea typeface="Calibri" panose="020F0502020204030204" pitchFamily="34" charset="0"/>
                <a:cs typeface="Times New Roman" panose="02020603050405020304" pitchFamily="18" charset="0"/>
              </a:rPr>
              <a:t>smallint</a:t>
            </a:r>
            <a:endParaRPr lang="fr-FR" sz="1400" dirty="0">
              <a:effectLst/>
              <a:ea typeface="Calibri" panose="020F0502020204030204" pitchFamily="34" charset="0"/>
              <a:cs typeface="Times New Roman" panose="02020603050405020304" pitchFamily="18" charset="0"/>
            </a:endParaRPr>
          </a:p>
          <a:p>
            <a:pPr>
              <a:lnSpc>
                <a:spcPct val="107000"/>
              </a:lnSpc>
              <a:spcAft>
                <a:spcPts val="0"/>
              </a:spcAft>
            </a:pPr>
            <a:r>
              <a:rPr lang="en-US" sz="1400" dirty="0">
                <a:solidFill>
                  <a:srgbClr val="000000"/>
                </a:solidFill>
                <a:effectLst/>
                <a:ea typeface="Calibri" panose="020F0502020204030204" pitchFamily="34" charset="0"/>
                <a:cs typeface="Times New Roman" panose="02020603050405020304" pitchFamily="18" charset="0"/>
              </a:rPr>
              <a:t>format          </a:t>
            </a:r>
            <a:r>
              <a:rPr lang="en-US" sz="1400" dirty="0" smtClean="0">
                <a:solidFill>
                  <a:srgbClr val="000000"/>
                </a:solidFill>
                <a:effectLst/>
                <a:ea typeface="Calibri" panose="020F0502020204030204" pitchFamily="34" charset="0"/>
                <a:cs typeface="Times New Roman" panose="02020603050405020304" pitchFamily="18" charset="0"/>
              </a:rPr>
              <a:t>         </a:t>
            </a:r>
            <a:r>
              <a:rPr lang="en-US" sz="1400" dirty="0" err="1">
                <a:solidFill>
                  <a:srgbClr val="000000"/>
                </a:solidFill>
                <a:effectLst/>
                <a:ea typeface="Calibri" panose="020F0502020204030204" pitchFamily="34" charset="0"/>
                <a:cs typeface="Times New Roman" panose="02020603050405020304" pitchFamily="18" charset="0"/>
              </a:rPr>
              <a:t>smallint</a:t>
            </a:r>
            <a:endParaRPr lang="fr-FR" sz="1400" dirty="0">
              <a:effectLst/>
              <a:ea typeface="Calibri" panose="020F0502020204030204" pitchFamily="34" charset="0"/>
              <a:cs typeface="Times New Roman" panose="02020603050405020304" pitchFamily="18" charset="0"/>
            </a:endParaRPr>
          </a:p>
          <a:p>
            <a:pPr>
              <a:lnSpc>
                <a:spcPct val="107000"/>
              </a:lnSpc>
            </a:pPr>
            <a:r>
              <a:rPr lang="en-US" sz="1100" dirty="0">
                <a:solidFill>
                  <a:srgbClr val="000000"/>
                </a:solidFill>
                <a:effectLst/>
                <a:ea typeface="Calibri" panose="020F0502020204030204" pitchFamily="34" charset="0"/>
                <a:cs typeface="Times New Roman" panose="02020603050405020304" pitchFamily="18" charset="0"/>
              </a:rPr>
              <a:t> </a:t>
            </a:r>
            <a:r>
              <a:rPr lang="en-US" sz="1100" dirty="0" smtClean="0">
                <a:solidFill>
                  <a:srgbClr val="000000"/>
                </a:solidFill>
                <a:effectLst/>
                <a:ea typeface="Calibri" panose="020F0502020204030204" pitchFamily="34" charset="0"/>
                <a:cs typeface="Times New Roman" panose="02020603050405020304" pitchFamily="18" charset="0"/>
              </a:rPr>
              <a:t>+</a:t>
            </a:r>
            <a:r>
              <a:rPr lang="fr-FR" sz="1100" dirty="0">
                <a:ea typeface="Calibri" panose="020F0502020204030204" pitchFamily="34" charset="0"/>
                <a:cs typeface="Times New Roman" panose="02020603050405020304" pitchFamily="18" charset="0"/>
              </a:rPr>
              <a:t>Champs spécifiques…</a:t>
            </a:r>
          </a:p>
          <a:p>
            <a:pPr>
              <a:lnSpc>
                <a:spcPct val="107000"/>
              </a:lnSpc>
              <a:spcAft>
                <a:spcPts val="0"/>
              </a:spcAft>
            </a:pPr>
            <a:r>
              <a:rPr lang="en-US" sz="1600" dirty="0" smtClean="0">
                <a:solidFill>
                  <a:srgbClr val="000000"/>
                </a:solidFill>
                <a:ea typeface="Calibri" panose="020F0502020204030204" pitchFamily="34" charset="0"/>
                <a:cs typeface="Times New Roman" panose="02020603050405020304" pitchFamily="18" charset="0"/>
              </a:rPr>
              <a:t>Champs </a:t>
            </a:r>
            <a:r>
              <a:rPr lang="en-US" sz="1600" dirty="0" err="1" smtClean="0">
                <a:solidFill>
                  <a:srgbClr val="000000"/>
                </a:solidFill>
                <a:ea typeface="Calibri" panose="020F0502020204030204" pitchFamily="34" charset="0"/>
                <a:cs typeface="Times New Roman" panose="02020603050405020304" pitchFamily="18" charset="0"/>
              </a:rPr>
              <a:t>spécifiques</a:t>
            </a:r>
            <a:r>
              <a:rPr lang="en-US" sz="1600" dirty="0" smtClean="0">
                <a:solidFill>
                  <a:srgbClr val="000000"/>
                </a:solidFill>
                <a:ea typeface="Calibri" panose="020F0502020204030204" pitchFamily="34" charset="0"/>
                <a:cs typeface="Times New Roman" panose="02020603050405020304" pitchFamily="18" charset="0"/>
              </a:rPr>
              <a:t>…</a:t>
            </a:r>
            <a:endParaRPr lang="en-US" sz="1600" dirty="0" smtClean="0">
              <a:solidFill>
                <a:srgbClr val="000000"/>
              </a:solidFill>
              <a:effectLst/>
              <a:ea typeface="Calibri" panose="020F0502020204030204" pitchFamily="34" charset="0"/>
              <a:cs typeface="Times New Roman" panose="02020603050405020304" pitchFamily="18" charset="0"/>
            </a:endParaRPr>
          </a:p>
        </p:txBody>
      </p:sp>
      <p:cxnSp>
        <p:nvCxnSpPr>
          <p:cNvPr id="10" name="Connecteur droit 9"/>
          <p:cNvCxnSpPr/>
          <p:nvPr/>
        </p:nvCxnSpPr>
        <p:spPr>
          <a:xfrm>
            <a:off x="7029325" y="3077030"/>
            <a:ext cx="2015961" cy="0"/>
          </a:xfrm>
          <a:prstGeom prst="line">
            <a:avLst/>
          </a:prstGeom>
          <a:ln>
            <a:solidFill>
              <a:srgbClr val="FF000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9236083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71369" y="127083"/>
            <a:ext cx="3757613" cy="1325563"/>
          </a:xfrm>
        </p:spPr>
        <p:txBody>
          <a:bodyPr/>
          <a:lstStyle/>
          <a:p>
            <a:r>
              <a:rPr lang="fr-FR" dirty="0" smtClean="0"/>
              <a:t>Métadonnées</a:t>
            </a:r>
            <a:endParaRPr lang="fr-FR" dirty="0"/>
          </a:p>
        </p:txBody>
      </p:sp>
      <p:sp>
        <p:nvSpPr>
          <p:cNvPr id="3" name="ZoneTexte 2"/>
          <p:cNvSpPr txBox="1"/>
          <p:nvPr/>
        </p:nvSpPr>
        <p:spPr>
          <a:xfrm>
            <a:off x="4501669" y="5572179"/>
            <a:ext cx="4241867" cy="707886"/>
          </a:xfrm>
          <a:prstGeom prst="rect">
            <a:avLst/>
          </a:prstGeom>
          <a:noFill/>
        </p:spPr>
        <p:txBody>
          <a:bodyPr wrap="none" rtlCol="0">
            <a:spAutoFit/>
          </a:bodyPr>
          <a:lstStyle/>
          <a:p>
            <a:r>
              <a:rPr lang="fr-FR" sz="2000" u="sng" dirty="0" smtClean="0">
                <a:latin typeface="Arial" panose="020B0604020202020204" pitchFamily="34" charset="0"/>
                <a:cs typeface="Arial" panose="020B0604020202020204" pitchFamily="34" charset="0"/>
              </a:rPr>
              <a:t>DOI</a:t>
            </a:r>
            <a:r>
              <a:rPr lang="fr-FR" sz="2000" dirty="0" smtClean="0">
                <a:latin typeface="Arial" panose="020B0604020202020204" pitchFamily="34" charset="0"/>
                <a:cs typeface="Arial" panose="020B0604020202020204" pitchFamily="34" charset="0"/>
              </a:rPr>
              <a:t> : pour les Bases de données et</a:t>
            </a:r>
          </a:p>
          <a:p>
            <a:r>
              <a:rPr lang="fr-FR" sz="2000" dirty="0" smtClean="0">
                <a:latin typeface="Arial" panose="020B0604020202020204" pitchFamily="34" charset="0"/>
                <a:cs typeface="Arial" panose="020B0604020202020204" pitchFamily="34" charset="0"/>
              </a:rPr>
              <a:t>les métadonnées</a:t>
            </a:r>
            <a:endParaRPr lang="fr-FR" sz="2000" dirty="0">
              <a:latin typeface="Arial" panose="020B0604020202020204" pitchFamily="34" charset="0"/>
              <a:cs typeface="Arial" panose="020B0604020202020204" pitchFamily="34" charset="0"/>
            </a:endParaRPr>
          </a:p>
        </p:txBody>
      </p:sp>
      <p:sp>
        <p:nvSpPr>
          <p:cNvPr id="4" name="ZoneTexte 3"/>
          <p:cNvSpPr txBox="1"/>
          <p:nvPr/>
        </p:nvSpPr>
        <p:spPr>
          <a:xfrm>
            <a:off x="5627676" y="107083"/>
            <a:ext cx="2989918" cy="1015663"/>
          </a:xfrm>
          <a:prstGeom prst="rect">
            <a:avLst/>
          </a:prstGeom>
          <a:noFill/>
        </p:spPr>
        <p:txBody>
          <a:bodyPr wrap="square" rtlCol="0">
            <a:spAutoFit/>
          </a:bodyPr>
          <a:lstStyle/>
          <a:p>
            <a:r>
              <a:rPr lang="fr-FR" sz="2000" u="sng" dirty="0" smtClean="0">
                <a:latin typeface="Arial" panose="020B0604020202020204" pitchFamily="34" charset="0"/>
                <a:cs typeface="Arial" panose="020B0604020202020204" pitchFamily="34" charset="0"/>
              </a:rPr>
              <a:t>Format interne</a:t>
            </a:r>
            <a:r>
              <a:rPr lang="fr-FR" sz="2000" b="1" dirty="0" smtClean="0">
                <a:latin typeface="Arial" panose="020B0604020202020204" pitchFamily="34" charset="0"/>
                <a:cs typeface="Arial" panose="020B0604020202020204" pitchFamily="34" charset="0"/>
              </a:rPr>
              <a:t> :</a:t>
            </a:r>
            <a:br>
              <a:rPr lang="fr-FR" sz="2000" b="1" dirty="0" smtClean="0">
                <a:latin typeface="Arial" panose="020B0604020202020204" pitchFamily="34" charset="0"/>
                <a:cs typeface="Arial" panose="020B0604020202020204" pitchFamily="34" charset="0"/>
              </a:rPr>
            </a:br>
            <a:r>
              <a:rPr lang="fr-FR" sz="2000" b="1" dirty="0" smtClean="0">
                <a:latin typeface="Arial" panose="020B0604020202020204" pitchFamily="34" charset="0"/>
                <a:cs typeface="Arial" panose="020B0604020202020204" pitchFamily="34" charset="0"/>
              </a:rPr>
              <a:t> JSON</a:t>
            </a:r>
            <a:r>
              <a:rPr lang="fr-FR" sz="2000" dirty="0" smtClean="0">
                <a:latin typeface="Arial" panose="020B0604020202020204" pitchFamily="34" charset="0"/>
                <a:cs typeface="Arial" panose="020B0604020202020204" pitchFamily="34" charset="0"/>
              </a:rPr>
              <a:t> ou XML?</a:t>
            </a:r>
          </a:p>
          <a:p>
            <a:pPr algn="ctr"/>
            <a:r>
              <a:rPr lang="fr-FR" sz="2000" b="1" dirty="0" smtClean="0">
                <a:latin typeface="Arial" panose="020B0604020202020204" pitchFamily="34" charset="0"/>
                <a:cs typeface="Arial" panose="020B0604020202020204" pitchFamily="34" charset="0"/>
              </a:rPr>
              <a:t>JSON</a:t>
            </a:r>
            <a:r>
              <a:rPr lang="fr-FR" sz="2000" dirty="0" smtClean="0">
                <a:latin typeface="Arial" panose="020B0604020202020204" pitchFamily="34" charset="0"/>
                <a:cs typeface="Arial" panose="020B0604020202020204" pitchFamily="34" charset="0"/>
              </a:rPr>
              <a:t> </a:t>
            </a:r>
            <a:r>
              <a:rPr lang="fr-FR" sz="2000" dirty="0" smtClean="0">
                <a:latin typeface="Arial" panose="020B0604020202020204" pitchFamily="34" charset="0"/>
                <a:cs typeface="Arial" panose="020B0604020202020204" pitchFamily="34" charset="0"/>
                <a:sym typeface="Wingdings" panose="05000000000000000000" pitchFamily="2" charset="2"/>
              </a:rPr>
              <a:t> </a:t>
            </a:r>
            <a:r>
              <a:rPr lang="fr-FR" sz="2000" dirty="0" smtClean="0">
                <a:latin typeface="Arial" panose="020B0604020202020204" pitchFamily="34" charset="0"/>
                <a:cs typeface="Arial" panose="020B0604020202020204" pitchFamily="34" charset="0"/>
              </a:rPr>
              <a:t>XML</a:t>
            </a:r>
          </a:p>
        </p:txBody>
      </p:sp>
      <p:grpSp>
        <p:nvGrpSpPr>
          <p:cNvPr id="15" name="Groupe 14"/>
          <p:cNvGrpSpPr/>
          <p:nvPr/>
        </p:nvGrpSpPr>
        <p:grpSpPr>
          <a:xfrm>
            <a:off x="413110" y="3764980"/>
            <a:ext cx="8330426" cy="2445381"/>
            <a:chOff x="-673762" y="0"/>
            <a:chExt cx="6417337" cy="1530721"/>
          </a:xfrm>
        </p:grpSpPr>
        <p:sp>
          <p:nvSpPr>
            <p:cNvPr id="16" name="Rectangle avec coin rogné 15"/>
            <p:cNvSpPr/>
            <p:nvPr/>
          </p:nvSpPr>
          <p:spPr>
            <a:xfrm>
              <a:off x="1447800" y="0"/>
              <a:ext cx="2124075" cy="295275"/>
            </a:xfrm>
            <a:prstGeom prst="snip1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400" dirty="0">
                  <a:effectLst/>
                  <a:ea typeface="Calibri" panose="020F0502020204030204" pitchFamily="34" charset="0"/>
                  <a:cs typeface="Times New Roman" panose="02020603050405020304" pitchFamily="18" charset="0"/>
                </a:rPr>
                <a:t>Métadonnées</a:t>
              </a:r>
            </a:p>
          </p:txBody>
        </p:sp>
        <p:sp>
          <p:nvSpPr>
            <p:cNvPr id="17" name="Rectangle à coins arrondis 16"/>
            <p:cNvSpPr/>
            <p:nvPr/>
          </p:nvSpPr>
          <p:spPr>
            <a:xfrm>
              <a:off x="-673762" y="571500"/>
              <a:ext cx="2256922" cy="5143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dirty="0">
                  <a:effectLst/>
                  <a:latin typeface="Arial" panose="020B0604020202020204" pitchFamily="34" charset="0"/>
                  <a:ea typeface="Calibri" panose="020F0502020204030204" pitchFamily="34" charset="0"/>
                  <a:cs typeface="Arial" panose="020B0604020202020204" pitchFamily="34" charset="0"/>
                </a:rPr>
                <a:t>Description d’un ensemble de données</a:t>
              </a:r>
            </a:p>
          </p:txBody>
        </p:sp>
        <p:sp>
          <p:nvSpPr>
            <p:cNvPr id="18" name="Rectangle à coins arrondis 17"/>
            <p:cNvSpPr/>
            <p:nvPr/>
          </p:nvSpPr>
          <p:spPr>
            <a:xfrm>
              <a:off x="1682546" y="581025"/>
              <a:ext cx="2144494" cy="5143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dirty="0">
                  <a:effectLst/>
                  <a:latin typeface="Arial" panose="020B0604020202020204" pitchFamily="34" charset="0"/>
                  <a:ea typeface="Calibri" panose="020F0502020204030204" pitchFamily="34" charset="0"/>
                  <a:cs typeface="Arial" panose="020B0604020202020204" pitchFamily="34" charset="0"/>
                </a:rPr>
                <a:t>Description des services d’observation</a:t>
              </a:r>
            </a:p>
          </p:txBody>
        </p:sp>
        <p:sp>
          <p:nvSpPr>
            <p:cNvPr id="19" name="Rectangle à coins arrondis 18"/>
            <p:cNvSpPr/>
            <p:nvPr/>
          </p:nvSpPr>
          <p:spPr>
            <a:xfrm>
              <a:off x="3981450" y="590550"/>
              <a:ext cx="1762125" cy="5143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fr-FR" sz="2000" dirty="0">
                  <a:effectLst/>
                  <a:latin typeface="Arial" panose="020B0604020202020204" pitchFamily="34" charset="0"/>
                  <a:ea typeface="Calibri" panose="020F0502020204030204" pitchFamily="34" charset="0"/>
                  <a:cs typeface="Arial" panose="020B0604020202020204" pitchFamily="34" charset="0"/>
                </a:rPr>
                <a:t>Configuration des instruments</a:t>
              </a:r>
            </a:p>
          </p:txBody>
        </p:sp>
        <p:cxnSp>
          <p:nvCxnSpPr>
            <p:cNvPr id="20" name="Connecteur droit avec flèche 19"/>
            <p:cNvCxnSpPr/>
            <p:nvPr/>
          </p:nvCxnSpPr>
          <p:spPr>
            <a:xfrm flipH="1">
              <a:off x="1276350" y="285750"/>
              <a:ext cx="571500" cy="25717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a:off x="2590800" y="285750"/>
              <a:ext cx="228600" cy="29527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a:off x="3343275" y="295275"/>
              <a:ext cx="857250" cy="276225"/>
            </a:xfrm>
            <a:prstGeom prst="straightConnector1">
              <a:avLst/>
            </a:prstGeom>
            <a:ln w="22225">
              <a:prstDash val="dash"/>
              <a:tailEnd type="triangl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354680" y="1174874"/>
              <a:ext cx="2193005" cy="355847"/>
            </a:xfrm>
            <a:prstGeom prst="wedgeRectCallout">
              <a:avLst>
                <a:gd name="adj1" fmla="val -9832"/>
                <a:gd name="adj2" fmla="val -73214"/>
              </a:avLst>
            </a:prstGeom>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800"/>
                </a:spcAft>
              </a:pPr>
              <a:r>
                <a:rPr lang="fr-FR" dirty="0">
                  <a:effectLst/>
                  <a:ea typeface="Calibri" panose="020F0502020204030204" pitchFamily="34" charset="0"/>
                  <a:cs typeface="Times New Roman" panose="02020603050405020304" pitchFamily="18" charset="0"/>
                </a:rPr>
                <a:t>Liens vers les données</a:t>
              </a:r>
              <a:br>
                <a:rPr lang="fr-FR" dirty="0">
                  <a:effectLst/>
                  <a:ea typeface="Calibri" panose="020F0502020204030204" pitchFamily="34" charset="0"/>
                  <a:cs typeface="Times New Roman" panose="02020603050405020304" pitchFamily="18" charset="0"/>
                </a:rPr>
              </a:br>
              <a:r>
                <a:rPr lang="fr-FR" dirty="0">
                  <a:effectLst/>
                  <a:ea typeface="Calibri" panose="020F0502020204030204" pitchFamily="34" charset="0"/>
                  <a:cs typeface="Times New Roman" panose="02020603050405020304" pitchFamily="18" charset="0"/>
                </a:rPr>
                <a:t>Gestion des niveaux d’accès</a:t>
              </a:r>
            </a:p>
          </p:txBody>
        </p:sp>
      </p:grpSp>
      <p:sp>
        <p:nvSpPr>
          <p:cNvPr id="24" name="ZoneTexte 23"/>
          <p:cNvSpPr txBox="1"/>
          <p:nvPr/>
        </p:nvSpPr>
        <p:spPr>
          <a:xfrm>
            <a:off x="152712" y="1186246"/>
            <a:ext cx="5583725" cy="2862322"/>
          </a:xfrm>
          <a:prstGeom prst="rect">
            <a:avLst/>
          </a:prstGeom>
          <a:noFill/>
        </p:spPr>
        <p:txBody>
          <a:bodyPr wrap="square" rtlCol="0">
            <a:spAutoFit/>
          </a:bodyPr>
          <a:lstStyle/>
          <a:p>
            <a:r>
              <a:rPr lang="fr-FR" sz="2000" u="sng" dirty="0" smtClean="0">
                <a:latin typeface="Arial" panose="020B0604020202020204" pitchFamily="34" charset="0"/>
                <a:cs typeface="Arial" panose="020B0604020202020204" pitchFamily="34" charset="0"/>
              </a:rPr>
              <a:t>Standards</a:t>
            </a:r>
            <a:r>
              <a:rPr lang="fr-FR" sz="2000" b="1" dirty="0" smtClean="0">
                <a:latin typeface="Arial" panose="020B0604020202020204" pitchFamily="34" charset="0"/>
                <a:cs typeface="Arial" panose="020B0604020202020204" pitchFamily="34" charset="0"/>
              </a:rPr>
              <a:t> :</a:t>
            </a:r>
          </a:p>
          <a:p>
            <a:r>
              <a:rPr lang="fr-FR" sz="2000" dirty="0" smtClean="0">
                <a:latin typeface="Arial" panose="020B0604020202020204" pitchFamily="34" charset="0"/>
                <a:cs typeface="Arial" panose="020B0604020202020204" pitchFamily="34" charset="0"/>
              </a:rPr>
              <a:t>- </a:t>
            </a:r>
            <a:r>
              <a:rPr lang="fr-FR" sz="2000" b="1" dirty="0" smtClean="0">
                <a:latin typeface="Arial" panose="020B0604020202020204" pitchFamily="34" charset="0"/>
                <a:cs typeface="Arial" panose="020B0604020202020204" pitchFamily="34" charset="0"/>
              </a:rPr>
              <a:t>NETCDF,</a:t>
            </a:r>
          </a:p>
          <a:p>
            <a:r>
              <a:rPr lang="fr-FR" sz="2000" dirty="0">
                <a:latin typeface="Arial" panose="020B0604020202020204" pitchFamily="34" charset="0"/>
                <a:cs typeface="Arial" panose="020B0604020202020204" pitchFamily="34" charset="0"/>
              </a:rPr>
              <a:t>-</a:t>
            </a:r>
            <a:r>
              <a:rPr lang="fr-FR" sz="2000" b="1" dirty="0" smtClean="0">
                <a:latin typeface="Arial" panose="020B0604020202020204" pitchFamily="34" charset="0"/>
                <a:cs typeface="Arial" panose="020B0604020202020204" pitchFamily="34" charset="0"/>
              </a:rPr>
              <a:t> </a:t>
            </a:r>
            <a:r>
              <a:rPr lang="fr-FR" sz="2000" dirty="0" err="1" smtClean="0">
                <a:latin typeface="Arial" panose="020B0604020202020204" pitchFamily="34" charset="0"/>
                <a:cs typeface="Arial" panose="020B0604020202020204" pitchFamily="34" charset="0"/>
              </a:rPr>
              <a:t>Opensearch</a:t>
            </a:r>
            <a:r>
              <a:rPr lang="fr-FR" sz="2000" dirty="0" smtClean="0">
                <a:latin typeface="Arial" panose="020B0604020202020204" pitchFamily="34" charset="0"/>
                <a:cs typeface="Arial" panose="020B0604020202020204" pitchFamily="34" charset="0"/>
              </a:rPr>
              <a:t> pour l’écriture des recherches, WPS standard de l’OGS données géo-spatiales</a:t>
            </a:r>
          </a:p>
          <a:p>
            <a:r>
              <a:rPr lang="fr-FR" sz="2000" u="sng" dirty="0" smtClean="0">
                <a:latin typeface="Arial" panose="020B0604020202020204" pitchFamily="34" charset="0"/>
                <a:cs typeface="Arial" panose="020B0604020202020204" pitchFamily="34" charset="0"/>
              </a:rPr>
              <a:t>Normes</a:t>
            </a:r>
            <a:r>
              <a:rPr lang="fr-FR" sz="2000" dirty="0" smtClean="0">
                <a:latin typeface="Arial" panose="020B0604020202020204" pitchFamily="34" charset="0"/>
                <a:cs typeface="Arial" panose="020B0604020202020204" pitchFamily="34" charset="0"/>
              </a:rPr>
              <a:t>:</a:t>
            </a:r>
          </a:p>
          <a:p>
            <a:r>
              <a:rPr lang="fr-FR" sz="2000" dirty="0" smtClean="0">
                <a:latin typeface="Arial" panose="020B0604020202020204" pitchFamily="34" charset="0"/>
                <a:cs typeface="Arial" panose="020B0604020202020204" pitchFamily="34" charset="0"/>
              </a:rPr>
              <a:t> -ISO 19115, </a:t>
            </a:r>
            <a:r>
              <a:rPr lang="fr-FR" sz="2000" dirty="0">
                <a:latin typeface="Arial" panose="020B0604020202020204" pitchFamily="34" charset="0"/>
                <a:cs typeface="Arial" panose="020B0604020202020204" pitchFamily="34" charset="0"/>
              </a:rPr>
              <a:t>ISO </a:t>
            </a:r>
            <a:r>
              <a:rPr lang="fr-FR" sz="2000" dirty="0" smtClean="0">
                <a:latin typeface="Arial" panose="020B0604020202020204" pitchFamily="34" charset="0"/>
                <a:cs typeface="Arial" panose="020B0604020202020204" pitchFamily="34" charset="0"/>
              </a:rPr>
              <a:t>19139, </a:t>
            </a:r>
            <a:r>
              <a:rPr lang="fr-FR" sz="2000" dirty="0">
                <a:latin typeface="Arial" panose="020B0604020202020204" pitchFamily="34" charset="0"/>
                <a:cs typeface="Arial" panose="020B0604020202020204" pitchFamily="34" charset="0"/>
              </a:rPr>
              <a:t>schéma </a:t>
            </a:r>
            <a:r>
              <a:rPr lang="fr-FR" sz="2000" dirty="0" smtClean="0">
                <a:latin typeface="Arial" panose="020B0604020202020204" pitchFamily="34" charset="0"/>
                <a:cs typeface="Arial" panose="020B0604020202020204" pitchFamily="34" charset="0"/>
              </a:rPr>
              <a:t>requis pour décrire de l’information géographique,</a:t>
            </a:r>
          </a:p>
          <a:p>
            <a:r>
              <a:rPr lang="fr-FR" sz="2000" dirty="0" smtClean="0">
                <a:latin typeface="Arial" panose="020B0604020202020204" pitchFamily="34" charset="0"/>
                <a:cs typeface="Arial" panose="020B0604020202020204" pitchFamily="34" charset="0"/>
              </a:rPr>
              <a:t> -</a:t>
            </a:r>
            <a:r>
              <a:rPr lang="fr-FR" sz="2000" dirty="0" err="1" smtClean="0">
                <a:latin typeface="Arial" panose="020B0604020202020204" pitchFamily="34" charset="0"/>
                <a:cs typeface="Arial" panose="020B0604020202020204" pitchFamily="34" charset="0"/>
              </a:rPr>
              <a:t>DublinCore</a:t>
            </a:r>
            <a:r>
              <a:rPr lang="fr-FR" sz="2000" dirty="0" smtClean="0">
                <a:latin typeface="Arial" panose="020B0604020202020204" pitchFamily="34" charset="0"/>
                <a:cs typeface="Arial" panose="020B0604020202020204" pitchFamily="34" charset="0"/>
              </a:rPr>
              <a:t>  pour les métadonnées</a:t>
            </a:r>
          </a:p>
          <a:p>
            <a:r>
              <a:rPr lang="fr-FR" sz="2000" dirty="0" smtClean="0">
                <a:latin typeface="Arial" panose="020B0604020202020204" pitchFamily="34" charset="0"/>
                <a:cs typeface="Arial" panose="020B0604020202020204" pitchFamily="34" charset="0"/>
              </a:rPr>
              <a:t> généralistes </a:t>
            </a:r>
            <a:endParaRPr lang="fr-FR" sz="2000" dirty="0">
              <a:latin typeface="Arial" panose="020B0604020202020204" pitchFamily="34" charset="0"/>
              <a:cs typeface="Arial" panose="020B0604020202020204" pitchFamily="34" charset="0"/>
            </a:endParaRPr>
          </a:p>
        </p:txBody>
      </p:sp>
      <p:sp>
        <p:nvSpPr>
          <p:cNvPr id="26" name="ZoneTexte 25"/>
          <p:cNvSpPr txBox="1"/>
          <p:nvPr/>
        </p:nvSpPr>
        <p:spPr>
          <a:xfrm>
            <a:off x="5627676" y="1238780"/>
            <a:ext cx="3362861" cy="2246769"/>
          </a:xfrm>
          <a:prstGeom prst="rect">
            <a:avLst/>
          </a:prstGeom>
          <a:noFill/>
        </p:spPr>
        <p:txBody>
          <a:bodyPr wrap="square" rtlCol="0">
            <a:spAutoFit/>
          </a:bodyPr>
          <a:lstStyle/>
          <a:p>
            <a:r>
              <a:rPr lang="fr-FR" sz="2000" u="sng" dirty="0" smtClean="0">
                <a:latin typeface="Arial" panose="020B0604020202020204" pitchFamily="34" charset="0"/>
                <a:cs typeface="Arial" panose="020B0604020202020204" pitchFamily="34" charset="0"/>
              </a:rPr>
              <a:t>Granularité</a:t>
            </a:r>
            <a:r>
              <a:rPr lang="fr-FR" sz="2000" b="1" dirty="0" smtClean="0">
                <a:latin typeface="Arial" panose="020B0604020202020204" pitchFamily="34" charset="0"/>
                <a:cs typeface="Arial" panose="020B0604020202020204" pitchFamily="34" charset="0"/>
              </a:rPr>
              <a:t> : </a:t>
            </a:r>
            <a:endParaRPr lang="fr-FR" sz="2000" b="1" dirty="0">
              <a:latin typeface="Arial" panose="020B0604020202020204" pitchFamily="34" charset="0"/>
              <a:cs typeface="Arial" panose="020B0604020202020204" pitchFamily="34" charset="0"/>
            </a:endParaRPr>
          </a:p>
          <a:p>
            <a:r>
              <a:rPr lang="fr-FR" sz="2000" dirty="0" smtClean="0">
                <a:latin typeface="Arial" panose="020B0604020202020204" pitchFamily="34" charset="0"/>
                <a:cs typeface="Arial" panose="020B0604020202020204" pitchFamily="34" charset="0"/>
              </a:rPr>
              <a:t>BIOCAP =&gt; évènement (plusieurs prélèvements),</a:t>
            </a:r>
          </a:p>
          <a:p>
            <a:r>
              <a:rPr lang="fr-FR" sz="2000" dirty="0" smtClean="0">
                <a:latin typeface="Arial" panose="020B0604020202020204" pitchFamily="34" charset="0"/>
                <a:cs typeface="Arial" panose="020B0604020202020204" pitchFamily="34" charset="0"/>
              </a:rPr>
              <a:t>DYNVOLC =&gt; éruption,</a:t>
            </a:r>
          </a:p>
          <a:p>
            <a:r>
              <a:rPr lang="fr-FR" sz="2000" dirty="0" smtClean="0">
                <a:latin typeface="Arial" panose="020B0604020202020204" pitchFamily="34" charset="0"/>
                <a:cs typeface="Arial" panose="020B0604020202020204" pitchFamily="34" charset="0"/>
              </a:rPr>
              <a:t>AUVERWATCH =&gt; point de captage,</a:t>
            </a:r>
          </a:p>
          <a:p>
            <a:r>
              <a:rPr lang="fr-FR" sz="2000" dirty="0" smtClean="0">
                <a:latin typeface="Arial" panose="020B0604020202020204" pitchFamily="34" charset="0"/>
                <a:cs typeface="Arial" panose="020B0604020202020204" pitchFamily="34" charset="0"/>
              </a:rPr>
              <a:t>OI2 =&gt; Image …</a:t>
            </a:r>
          </a:p>
        </p:txBody>
      </p:sp>
      <p:sp>
        <p:nvSpPr>
          <p:cNvPr id="27" name="ZoneTexte 26"/>
          <p:cNvSpPr txBox="1"/>
          <p:nvPr/>
        </p:nvSpPr>
        <p:spPr>
          <a:xfrm>
            <a:off x="413110" y="6337361"/>
            <a:ext cx="6327373" cy="369332"/>
          </a:xfrm>
          <a:prstGeom prst="rect">
            <a:avLst/>
          </a:prstGeom>
          <a:noFill/>
          <a:ln w="22225">
            <a:solidFill>
              <a:schemeClr val="accent1"/>
            </a:solidFill>
          </a:ln>
        </p:spPr>
        <p:txBody>
          <a:bodyPr wrap="none" rtlCol="0">
            <a:spAutoFit/>
          </a:bodyPr>
          <a:lstStyle/>
          <a:p>
            <a:r>
              <a:rPr lang="fr-FR" dirty="0" smtClean="0">
                <a:latin typeface="Arial" panose="020B0604020202020204" pitchFamily="34" charset="0"/>
                <a:cs typeface="Arial" panose="020B0604020202020204" pitchFamily="34" charset="0"/>
              </a:rPr>
              <a:t>Bases de données =&gt; </a:t>
            </a:r>
            <a:r>
              <a:rPr lang="fr-FR" b="1" dirty="0" smtClean="0">
                <a:latin typeface="Arial" panose="020B0604020202020204" pitchFamily="34" charset="0"/>
                <a:cs typeface="Arial" panose="020B0604020202020204" pitchFamily="34" charset="0"/>
              </a:rPr>
              <a:t>métadonnées</a:t>
            </a:r>
            <a:r>
              <a:rPr lang="fr-FR" dirty="0" smtClean="0">
                <a:latin typeface="Arial" panose="020B0604020202020204" pitchFamily="34" charset="0"/>
                <a:cs typeface="Arial" panose="020B0604020202020204" pitchFamily="34" charset="0"/>
              </a:rPr>
              <a:t> =&gt; web services (API)</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806948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28650" y="59998"/>
            <a:ext cx="7886700" cy="735012"/>
          </a:xfrm>
        </p:spPr>
        <p:txBody>
          <a:bodyPr/>
          <a:lstStyle/>
          <a:p>
            <a:r>
              <a:rPr lang="fr-FR" dirty="0" smtClean="0">
                <a:latin typeface="Arial" panose="020B0604020202020204" pitchFamily="34" charset="0"/>
                <a:cs typeface="Arial" panose="020B0604020202020204" pitchFamily="34" charset="0"/>
              </a:rPr>
              <a:t>API (Web service)</a:t>
            </a:r>
            <a:endParaRPr lang="fr-FR" dirty="0">
              <a:latin typeface="Arial" panose="020B0604020202020204" pitchFamily="34" charset="0"/>
              <a:cs typeface="Arial" panose="020B0604020202020204" pitchFamily="34" charset="0"/>
            </a:endParaRPr>
          </a:p>
        </p:txBody>
      </p:sp>
      <p:sp>
        <p:nvSpPr>
          <p:cNvPr id="3" name="ZoneTexte 2"/>
          <p:cNvSpPr txBox="1"/>
          <p:nvPr/>
        </p:nvSpPr>
        <p:spPr>
          <a:xfrm>
            <a:off x="896918" y="3013537"/>
            <a:ext cx="7490192" cy="1477328"/>
          </a:xfrm>
          <a:prstGeom prst="rect">
            <a:avLst/>
          </a:prstGeom>
          <a:noFill/>
          <a:ln>
            <a:solidFill>
              <a:schemeClr val="accent1"/>
            </a:solidFill>
          </a:ln>
        </p:spPr>
        <p:txBody>
          <a:bodyPr wrap="none" rtlCol="0">
            <a:spAutoFit/>
          </a:bodyPr>
          <a:lstStyle/>
          <a:p>
            <a:r>
              <a:rPr lang="fr-FR" b="1" u="sng" dirty="0" smtClean="0">
                <a:latin typeface="Arial" panose="020B0604020202020204" pitchFamily="34" charset="0"/>
                <a:cs typeface="Arial" panose="020B0604020202020204" pitchFamily="34" charset="0"/>
              </a:rPr>
              <a:t>API REST </a:t>
            </a:r>
            <a:r>
              <a:rPr lang="fr-FR" u="sng" dirty="0" smtClean="0">
                <a:latin typeface="Arial" panose="020B0604020202020204" pitchFamily="34" charset="0"/>
                <a:cs typeface="Arial" panose="020B0604020202020204" pitchFamily="34" charset="0"/>
              </a:rPr>
              <a:t>en PHP </a:t>
            </a:r>
            <a:r>
              <a:rPr lang="fr-FR" dirty="0" smtClean="0">
                <a:latin typeface="Arial" panose="020B0604020202020204" pitchFamily="34" charset="0"/>
                <a:cs typeface="Arial" panose="020B0604020202020204" pitchFamily="34" charset="0"/>
              </a:rPr>
              <a:t>: </a:t>
            </a:r>
            <a:r>
              <a:rPr lang="fr-FR" b="1" dirty="0" smtClean="0">
                <a:latin typeface="Arial" panose="020B0604020202020204" pitchFamily="34" charset="0"/>
                <a:cs typeface="Arial" panose="020B0604020202020204" pitchFamily="34" charset="0"/>
              </a:rPr>
              <a:t>Slim</a:t>
            </a:r>
            <a:r>
              <a:rPr lang="fr-FR" dirty="0" smtClean="0">
                <a:latin typeface="Arial" panose="020B0604020202020204" pitchFamily="34" charset="0"/>
                <a:cs typeface="Arial" panose="020B0604020202020204" pitchFamily="34" charset="0"/>
              </a:rPr>
              <a:t> (Tonic, Zend Framework…)</a:t>
            </a:r>
          </a:p>
          <a:p>
            <a:r>
              <a:rPr lang="fr-FR" b="1" u="sng" dirty="0" smtClean="0">
                <a:latin typeface="Arial" panose="020B0604020202020204" pitchFamily="34" charset="0"/>
                <a:cs typeface="Arial" panose="020B0604020202020204" pitchFamily="34" charset="0"/>
              </a:rPr>
              <a:t>GET</a:t>
            </a:r>
            <a:r>
              <a:rPr lang="fr-FR" dirty="0" smtClean="0">
                <a:latin typeface="Arial" panose="020B0604020202020204" pitchFamily="34" charset="0"/>
                <a:cs typeface="Arial" panose="020B0604020202020204" pitchFamily="34" charset="0"/>
              </a:rPr>
              <a:t> : </a:t>
            </a:r>
            <a:r>
              <a:rPr lang="fr-FR" dirty="0">
                <a:latin typeface="Arial" panose="020B0604020202020204" pitchFamily="34" charset="0"/>
                <a:cs typeface="Arial" panose="020B0604020202020204" pitchFamily="34" charset="0"/>
              </a:rPr>
              <a:t>récupérer les données d’une </a:t>
            </a:r>
            <a:r>
              <a:rPr lang="fr-FR" dirty="0" smtClean="0">
                <a:latin typeface="Arial" panose="020B0604020202020204" pitchFamily="34" charset="0"/>
                <a:cs typeface="Arial" panose="020B0604020202020204" pitchFamily="34" charset="0"/>
              </a:rPr>
              <a:t>ressource</a:t>
            </a:r>
          </a:p>
          <a:p>
            <a:r>
              <a:rPr lang="fr-FR" b="1" u="sng" dirty="0" smtClean="0">
                <a:latin typeface="Arial" panose="020B0604020202020204" pitchFamily="34" charset="0"/>
                <a:cs typeface="Arial" panose="020B0604020202020204" pitchFamily="34" charset="0"/>
              </a:rPr>
              <a:t>POST</a:t>
            </a:r>
            <a:r>
              <a:rPr lang="fr-FR" dirty="0" smtClean="0">
                <a:latin typeface="Arial" panose="020B0604020202020204" pitchFamily="34" charset="0"/>
                <a:cs typeface="Arial" panose="020B0604020202020204" pitchFamily="34" charset="0"/>
              </a:rPr>
              <a:t> : </a:t>
            </a:r>
            <a:r>
              <a:rPr lang="fr-FR" dirty="0">
                <a:latin typeface="Arial" panose="020B0604020202020204" pitchFamily="34" charset="0"/>
                <a:cs typeface="Arial" panose="020B0604020202020204" pitchFamily="34" charset="0"/>
              </a:rPr>
              <a:t>envoyer des données dans une </a:t>
            </a:r>
            <a:r>
              <a:rPr lang="fr-FR" dirty="0" smtClean="0">
                <a:latin typeface="Arial" panose="020B0604020202020204" pitchFamily="34" charset="0"/>
                <a:cs typeface="Arial" panose="020B0604020202020204" pitchFamily="34" charset="0"/>
              </a:rPr>
              <a:t>requête</a:t>
            </a:r>
          </a:p>
          <a:p>
            <a:r>
              <a:rPr lang="fr-FR" dirty="0" smtClean="0">
                <a:latin typeface="Arial" panose="020B0604020202020204" pitchFamily="34" charset="0"/>
                <a:cs typeface="Arial" panose="020B0604020202020204" pitchFamily="34" charset="0"/>
              </a:rPr>
              <a:t>( pas de PUT ou DELETE)</a:t>
            </a:r>
          </a:p>
          <a:p>
            <a:r>
              <a:rPr lang="fr-FR" dirty="0">
                <a:latin typeface="Arial" panose="020B0604020202020204" pitchFamily="34" charset="0"/>
                <a:cs typeface="Arial" panose="020B0604020202020204" pitchFamily="34" charset="0"/>
              </a:rPr>
              <a:t>Exemple de GET : </a:t>
            </a:r>
            <a:r>
              <a:rPr lang="fr-FR" dirty="0" smtClean="0">
                <a:latin typeface="Arial" panose="020B0604020202020204" pitchFamily="34" charset="0"/>
                <a:cs typeface="Arial" panose="020B0604020202020204" pitchFamily="34" charset="0"/>
                <a:hlinkClick r:id="rId2"/>
              </a:rPr>
              <a:t>http</a:t>
            </a:r>
            <a:r>
              <a:rPr lang="fr-FR" dirty="0">
                <a:latin typeface="Arial" panose="020B0604020202020204" pitchFamily="34" charset="0"/>
                <a:cs typeface="Arial" panose="020B0604020202020204" pitchFamily="34" charset="0"/>
                <a:hlinkClick r:id="rId2"/>
              </a:rPr>
              <a:t>://</a:t>
            </a:r>
            <a:r>
              <a:rPr lang="fr-FR" dirty="0" smtClean="0">
                <a:latin typeface="Arial" panose="020B0604020202020204" pitchFamily="34" charset="0"/>
                <a:cs typeface="Arial" panose="020B0604020202020204" pitchFamily="34" charset="0"/>
                <a:hlinkClick r:id="rId2"/>
              </a:rPr>
              <a:t>OPGC.fr/vobs/rest2/req.php/dynvolc/data/id/12</a:t>
            </a:r>
            <a:endParaRPr lang="fr-FR" dirty="0">
              <a:latin typeface="Arial" panose="020B0604020202020204" pitchFamily="34" charset="0"/>
              <a:cs typeface="Arial" panose="020B0604020202020204" pitchFamily="34" charset="0"/>
            </a:endParaRPr>
          </a:p>
        </p:txBody>
      </p:sp>
      <p:sp>
        <p:nvSpPr>
          <p:cNvPr id="4" name="ZoneTexte 3"/>
          <p:cNvSpPr txBox="1"/>
          <p:nvPr/>
        </p:nvSpPr>
        <p:spPr>
          <a:xfrm>
            <a:off x="3397882" y="5586878"/>
            <a:ext cx="5262979" cy="646331"/>
          </a:xfrm>
          <a:prstGeom prst="rect">
            <a:avLst/>
          </a:prstGeom>
          <a:noFill/>
        </p:spPr>
        <p:txBody>
          <a:bodyPr wrap="none" rtlCol="0">
            <a:spAutoFit/>
          </a:bodyPr>
          <a:lstStyle/>
          <a:p>
            <a:r>
              <a:rPr lang="fr-FR" b="1" dirty="0" err="1" smtClean="0">
                <a:latin typeface="Arial" panose="020B0604020202020204" pitchFamily="34" charset="0"/>
                <a:cs typeface="Arial" panose="020B0604020202020204" pitchFamily="34" charset="0"/>
              </a:rPr>
              <a:t>Rq</a:t>
            </a:r>
            <a:r>
              <a:rPr lang="fr-FR" dirty="0" smtClean="0">
                <a:latin typeface="Arial" panose="020B0604020202020204" pitchFamily="34" charset="0"/>
                <a:cs typeface="Arial" panose="020B0604020202020204" pitchFamily="34" charset="0"/>
              </a:rPr>
              <a:t>: </a:t>
            </a:r>
            <a:r>
              <a:rPr lang="fr-FR" dirty="0" err="1" smtClean="0">
                <a:latin typeface="Arial" panose="020B0604020202020204" pitchFamily="34" charset="0"/>
                <a:cs typeface="Arial" panose="020B0604020202020204" pitchFamily="34" charset="0"/>
                <a:hlinkClick r:id="rId3"/>
              </a:rPr>
              <a:t>Plupload</a:t>
            </a:r>
            <a:r>
              <a:rPr lang="fr-FR" dirty="0">
                <a:latin typeface="Arial" panose="020B0604020202020204" pitchFamily="34" charset="0"/>
                <a:cs typeface="Arial" panose="020B0604020202020204" pitchFamily="34" charset="0"/>
                <a:hlinkClick r:id="rId3"/>
              </a:rPr>
              <a:t>: Multi-</a:t>
            </a:r>
            <a:r>
              <a:rPr lang="fr-FR" dirty="0" err="1">
                <a:latin typeface="Arial" panose="020B0604020202020204" pitchFamily="34" charset="0"/>
                <a:cs typeface="Arial" panose="020B0604020202020204" pitchFamily="34" charset="0"/>
                <a:hlinkClick r:id="rId3"/>
              </a:rPr>
              <a:t>runtime</a:t>
            </a:r>
            <a:r>
              <a:rPr lang="fr-FR" dirty="0">
                <a:latin typeface="Arial" panose="020B0604020202020204" pitchFamily="34" charset="0"/>
                <a:cs typeface="Arial" panose="020B0604020202020204" pitchFamily="34" charset="0"/>
                <a:hlinkClick r:id="rId3"/>
              </a:rPr>
              <a:t> </a:t>
            </a:r>
            <a:r>
              <a:rPr lang="fr-FR" dirty="0" smtClean="0">
                <a:latin typeface="Arial" panose="020B0604020202020204" pitchFamily="34" charset="0"/>
                <a:cs typeface="Arial" panose="020B0604020202020204" pitchFamily="34" charset="0"/>
                <a:hlinkClick r:id="rId3"/>
              </a:rPr>
              <a:t>File-Uploader</a:t>
            </a:r>
            <a:r>
              <a:rPr lang="fr-FR" dirty="0" smtClean="0">
                <a:latin typeface="Arial" panose="020B0604020202020204" pitchFamily="34" charset="0"/>
                <a:cs typeface="Arial" panose="020B0604020202020204" pitchFamily="34" charset="0"/>
              </a:rPr>
              <a:t> </a:t>
            </a:r>
          </a:p>
          <a:p>
            <a:r>
              <a:rPr lang="fr-FR" dirty="0" smtClean="0">
                <a:latin typeface="Arial" panose="020B0604020202020204" pitchFamily="34" charset="0"/>
                <a:cs typeface="Arial" panose="020B0604020202020204" pitchFamily="34" charset="0"/>
              </a:rPr>
              <a:t>décompose les fichiers lourds et envois sur HTTP</a:t>
            </a:r>
          </a:p>
        </p:txBody>
      </p:sp>
      <p:graphicFrame>
        <p:nvGraphicFramePr>
          <p:cNvPr id="6" name="Tableau 5"/>
          <p:cNvGraphicFramePr>
            <a:graphicFrameLocks noGrp="1"/>
          </p:cNvGraphicFramePr>
          <p:nvPr>
            <p:extLst/>
          </p:nvPr>
        </p:nvGraphicFramePr>
        <p:xfrm>
          <a:off x="307181" y="746267"/>
          <a:ext cx="8529638" cy="2133600"/>
        </p:xfrm>
        <a:graphic>
          <a:graphicData uri="http://schemas.openxmlformats.org/drawingml/2006/table">
            <a:tbl>
              <a:tblPr firstRow="1" bandRow="1">
                <a:tableStyleId>{5C22544A-7EE6-4342-B048-85BDC9FD1C3A}</a:tableStyleId>
              </a:tblPr>
              <a:tblGrid>
                <a:gridCol w="4026228">
                  <a:extLst>
                    <a:ext uri="{9D8B030D-6E8A-4147-A177-3AD203B41FA5}">
                      <a16:colId xmlns:a16="http://schemas.microsoft.com/office/drawing/2014/main" val="692205922"/>
                    </a:ext>
                  </a:extLst>
                </a:gridCol>
                <a:gridCol w="4503410">
                  <a:extLst>
                    <a:ext uri="{9D8B030D-6E8A-4147-A177-3AD203B41FA5}">
                      <a16:colId xmlns:a16="http://schemas.microsoft.com/office/drawing/2014/main" val="2875157219"/>
                    </a:ext>
                  </a:extLst>
                </a:gridCol>
              </a:tblGrid>
              <a:tr h="325263">
                <a:tc>
                  <a:txBody>
                    <a:bodyPr/>
                    <a:lstStyle/>
                    <a:p>
                      <a:r>
                        <a:rPr lang="fr-FR" sz="2000" b="1" dirty="0" smtClean="0">
                          <a:latin typeface="Arial" panose="020B0604020202020204" pitchFamily="34" charset="0"/>
                          <a:cs typeface="Arial" panose="020B0604020202020204" pitchFamily="34" charset="0"/>
                        </a:rPr>
                        <a:t>REST (Architecture retenue)</a:t>
                      </a:r>
                      <a:endParaRPr lang="fr-FR" sz="2000" dirty="0">
                        <a:latin typeface="Arial" panose="020B0604020202020204" pitchFamily="34" charset="0"/>
                        <a:cs typeface="Arial" panose="020B0604020202020204" pitchFamily="34" charset="0"/>
                      </a:endParaRPr>
                    </a:p>
                  </a:txBody>
                  <a:tcPr/>
                </a:tc>
                <a:tc>
                  <a:txBody>
                    <a:bodyPr/>
                    <a:lstStyle/>
                    <a:p>
                      <a:r>
                        <a:rPr lang="fr-FR" sz="2000" dirty="0" smtClean="0">
                          <a:latin typeface="Arial" panose="020B0604020202020204" pitchFamily="34" charset="0"/>
                          <a:cs typeface="Arial" panose="020B0604020202020204" pitchFamily="34" charset="0"/>
                        </a:rPr>
                        <a:t>SOAP</a:t>
                      </a:r>
                      <a:endParaRPr lang="fr-FR"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866306830"/>
                  </a:ext>
                </a:extLst>
              </a:tr>
              <a:tr h="1545000">
                <a:tc>
                  <a:txBody>
                    <a:bodyPr/>
                    <a:lstStyle/>
                    <a:p>
                      <a:pPr marL="285750" indent="-285750">
                        <a:buFont typeface="Arial" panose="020B0604020202020204" pitchFamily="34" charset="0"/>
                        <a:buChar char="•"/>
                      </a:pPr>
                      <a:r>
                        <a:rPr lang="fr-FR" b="1" dirty="0" smtClean="0">
                          <a:latin typeface="Arial" panose="020B0604020202020204" pitchFamily="34" charset="0"/>
                          <a:cs typeface="Arial" panose="020B0604020202020204" pitchFamily="34" charset="0"/>
                        </a:rPr>
                        <a:t>Simple</a:t>
                      </a:r>
                      <a:r>
                        <a:rPr lang="fr-FR" dirty="0" smtClean="0">
                          <a:latin typeface="Arial" panose="020B0604020202020204" pitchFamily="34" charset="0"/>
                          <a:cs typeface="Arial" panose="020B0604020202020204" pitchFamily="34" charset="0"/>
                        </a:rPr>
                        <a:t> à mettre en œuvre,</a:t>
                      </a:r>
                    </a:p>
                    <a:p>
                      <a:pPr marL="285750" indent="-285750">
                        <a:buFont typeface="Arial" panose="020B0604020202020204" pitchFamily="34" charset="0"/>
                        <a:buChar char="•"/>
                      </a:pPr>
                      <a:r>
                        <a:rPr lang="fr-FR" dirty="0" smtClean="0">
                          <a:latin typeface="Arial" panose="020B0604020202020204" pitchFamily="34" charset="0"/>
                          <a:cs typeface="Arial" panose="020B0604020202020204" pitchFamily="34" charset="0"/>
                        </a:rPr>
                        <a:t>Utilise l’URI comme représentation de ses ressources (flexibilité)</a:t>
                      </a:r>
                    </a:p>
                    <a:p>
                      <a:pPr marL="285750" indent="-285750">
                        <a:buFont typeface="Arial" panose="020B0604020202020204" pitchFamily="34" charset="0"/>
                        <a:buChar char="•"/>
                      </a:pPr>
                      <a:r>
                        <a:rPr lang="fr-FR" dirty="0" smtClean="0">
                          <a:latin typeface="Arial" panose="020B0604020202020204" pitchFamily="34" charset="0"/>
                          <a:cs typeface="Arial" panose="020B0604020202020204" pitchFamily="34" charset="0"/>
                        </a:rPr>
                        <a:t>Uniquement HTTP</a:t>
                      </a:r>
                    </a:p>
                    <a:p>
                      <a:endParaRPr lang="fr-FR"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fr-FR" dirty="0" smtClean="0">
                          <a:latin typeface="Arial" panose="020B0604020202020204" pitchFamily="34" charset="0"/>
                          <a:cs typeface="Arial" panose="020B0604020202020204" pitchFamily="34" charset="0"/>
                        </a:rPr>
                        <a:t>Client et serveur étroitement liés (états) =&gt; problème d’interopérabilité</a:t>
                      </a:r>
                    </a:p>
                    <a:p>
                      <a:pPr marL="285750" indent="-285750">
                        <a:buFont typeface="Arial" panose="020B0604020202020204" pitchFamily="34" charset="0"/>
                        <a:buChar char="•"/>
                      </a:pPr>
                      <a:r>
                        <a:rPr lang="fr-FR" dirty="0" smtClean="0">
                          <a:latin typeface="Arial" panose="020B0604020202020204" pitchFamily="34" charset="0"/>
                          <a:cs typeface="Arial" panose="020B0604020202020204" pitchFamily="34" charset="0"/>
                        </a:rPr>
                        <a:t>XML =&gt; lourd</a:t>
                      </a:r>
                    </a:p>
                    <a:p>
                      <a:pPr marL="285750" indent="-285750">
                        <a:buFont typeface="Arial" panose="020B0604020202020204" pitchFamily="34" charset="0"/>
                        <a:buChar char="•"/>
                      </a:pPr>
                      <a:r>
                        <a:rPr lang="fr-FR" dirty="0" smtClean="0">
                          <a:latin typeface="Arial" panose="020B0604020202020204" pitchFamily="34" charset="0"/>
                          <a:cs typeface="Arial" panose="020B0604020202020204" pitchFamily="34" charset="0"/>
                        </a:rPr>
                        <a:t>Bénéficie d’un meilleur soutien des normes</a:t>
                      </a:r>
                    </a:p>
                    <a:p>
                      <a:pPr marL="285750" indent="-285750">
                        <a:buFont typeface="Arial" panose="020B0604020202020204" pitchFamily="34" charset="0"/>
                        <a:buChar char="•"/>
                      </a:pPr>
                      <a:r>
                        <a:rPr lang="fr-FR" dirty="0" smtClean="0">
                          <a:latin typeface="Arial" panose="020B0604020202020204" pitchFamily="34" charset="0"/>
                          <a:cs typeface="Arial" panose="020B0604020202020204" pitchFamily="34" charset="0"/>
                        </a:rPr>
                        <a:t>Moins de code pour la sécurisation</a:t>
                      </a:r>
                      <a:endParaRPr lang="fr-FR"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4589508"/>
                  </a:ext>
                </a:extLst>
              </a:tr>
            </a:tbl>
          </a:graphicData>
        </a:graphic>
      </p:graphicFrame>
      <p:sp>
        <p:nvSpPr>
          <p:cNvPr id="8" name="ZoneTexte 7"/>
          <p:cNvSpPr txBox="1"/>
          <p:nvPr/>
        </p:nvSpPr>
        <p:spPr>
          <a:xfrm>
            <a:off x="307181" y="4622211"/>
            <a:ext cx="4429418" cy="1200329"/>
          </a:xfrm>
          <a:prstGeom prst="rect">
            <a:avLst/>
          </a:prstGeom>
          <a:noFill/>
        </p:spPr>
        <p:txBody>
          <a:bodyPr wrap="none" rtlCol="0">
            <a:spAutoFit/>
          </a:bodyPr>
          <a:lstStyle/>
          <a:p>
            <a:r>
              <a:rPr lang="fr-FR" b="1" u="sng" dirty="0">
                <a:latin typeface="Arial" panose="020B0604020202020204" pitchFamily="34" charset="0"/>
                <a:cs typeface="Arial" panose="020B0604020202020204" pitchFamily="34" charset="0"/>
              </a:rPr>
              <a:t>Sécurité</a:t>
            </a:r>
            <a:r>
              <a:rPr lang="fr-FR" dirty="0" smtClean="0">
                <a:latin typeface="Arial" panose="020B0604020202020204" pitchFamily="34" charset="0"/>
                <a:cs typeface="Arial" panose="020B0604020202020204" pitchFamily="34" charset="0"/>
              </a:rPr>
              <a:t>:</a:t>
            </a:r>
          </a:p>
          <a:p>
            <a:r>
              <a:rPr lang="fr-FR" dirty="0" smtClean="0">
                <a:latin typeface="Arial" panose="020B0604020202020204" pitchFamily="34" charset="0"/>
                <a:cs typeface="Arial" panose="020B0604020202020204" pitchFamily="34" charset="0"/>
              </a:rPr>
              <a:t> </a:t>
            </a:r>
            <a:r>
              <a:rPr lang="fr-FR" b="1" dirty="0">
                <a:latin typeface="Arial" panose="020B0604020202020204" pitchFamily="34" charset="0"/>
                <a:cs typeface="Arial" panose="020B0604020202020204" pitchFamily="34" charset="0"/>
              </a:rPr>
              <a:t>HTTPS</a:t>
            </a:r>
            <a:r>
              <a:rPr lang="fr-FR" dirty="0" smtClean="0">
                <a:latin typeface="Arial" panose="020B0604020202020204" pitchFamily="34" charset="0"/>
                <a:cs typeface="Arial" panose="020B0604020202020204" pitchFamily="34" charset="0"/>
              </a:rPr>
              <a:t>,</a:t>
            </a:r>
          </a:p>
          <a:p>
            <a:r>
              <a:rPr lang="fr-FR" dirty="0" smtClean="0">
                <a:latin typeface="Arial" panose="020B0604020202020204" pitchFamily="34" charset="0"/>
                <a:cs typeface="Arial" panose="020B0604020202020204" pitchFamily="34" charset="0"/>
              </a:rPr>
              <a:t> </a:t>
            </a:r>
            <a:r>
              <a:rPr lang="fr-FR" dirty="0">
                <a:latin typeface="Arial" panose="020B0604020202020204" pitchFamily="34" charset="0"/>
                <a:cs typeface="Arial" panose="020B0604020202020204" pitchFamily="34" charset="0"/>
              </a:rPr>
              <a:t>login/</a:t>
            </a:r>
            <a:r>
              <a:rPr lang="fr-FR" b="1" dirty="0">
                <a:latin typeface="Arial" panose="020B0604020202020204" pitchFamily="34" charset="0"/>
                <a:cs typeface="Arial" panose="020B0604020202020204" pitchFamily="34" charset="0"/>
              </a:rPr>
              <a:t>mot de </a:t>
            </a:r>
            <a:r>
              <a:rPr lang="fr-FR" b="1" dirty="0" smtClean="0">
                <a:latin typeface="Arial" panose="020B0604020202020204" pitchFamily="34" charset="0"/>
                <a:cs typeface="Arial" panose="020B0604020202020204" pitchFamily="34" charset="0"/>
              </a:rPr>
              <a:t>passe</a:t>
            </a:r>
            <a:r>
              <a:rPr lang="fr-FR" dirty="0" smtClean="0">
                <a:latin typeface="Arial" panose="020B0604020202020204" pitchFamily="34" charset="0"/>
                <a:cs typeface="Arial" panose="020B0604020202020204" pitchFamily="34" charset="0"/>
              </a:rPr>
              <a:t> (encode, hash, </a:t>
            </a:r>
            <a:r>
              <a:rPr lang="fr-FR" dirty="0" err="1" smtClean="0">
                <a:latin typeface="Arial" panose="020B0604020202020204" pitchFamily="34" charset="0"/>
                <a:cs typeface="Arial" panose="020B0604020202020204" pitchFamily="34" charset="0"/>
              </a:rPr>
              <a:t>salt</a:t>
            </a:r>
            <a:r>
              <a:rPr lang="fr-FR" dirty="0" smtClean="0">
                <a:latin typeface="Arial" panose="020B0604020202020204" pitchFamily="34" charset="0"/>
                <a:cs typeface="Arial" panose="020B0604020202020204" pitchFamily="34" charset="0"/>
              </a:rPr>
              <a:t>),</a:t>
            </a:r>
          </a:p>
          <a:p>
            <a:r>
              <a:rPr lang="fr-FR" dirty="0" smtClean="0">
                <a:latin typeface="Arial" panose="020B0604020202020204" pitchFamily="34" charset="0"/>
                <a:cs typeface="Arial" panose="020B0604020202020204" pitchFamily="34" charset="0"/>
              </a:rPr>
              <a:t> </a:t>
            </a:r>
            <a:r>
              <a:rPr lang="fr-FR" dirty="0">
                <a:latin typeface="Arial" panose="020B0604020202020204" pitchFamily="34" charset="0"/>
                <a:cs typeface="Arial" panose="020B0604020202020204" pitchFamily="34" charset="0"/>
              </a:rPr>
              <a:t>IP</a:t>
            </a:r>
            <a:r>
              <a:rPr lang="fr-FR" b="1" dirty="0">
                <a:latin typeface="Arial" panose="020B0604020202020204" pitchFamily="34" charset="0"/>
                <a:cs typeface="Arial" panose="020B0604020202020204" pitchFamily="34" charset="0"/>
              </a:rPr>
              <a:t> white </a:t>
            </a:r>
            <a:r>
              <a:rPr lang="fr-FR" b="1" dirty="0" smtClean="0">
                <a:latin typeface="Arial" panose="020B0604020202020204" pitchFamily="34" charset="0"/>
                <a:cs typeface="Arial" panose="020B0604020202020204" pitchFamily="34" charset="0"/>
              </a:rPr>
              <a:t>list</a:t>
            </a:r>
            <a:r>
              <a:rPr lang="fr-FR" dirty="0" smtClean="0">
                <a:latin typeface="Arial" panose="020B0604020202020204" pitchFamily="34" charset="0"/>
                <a:cs typeface="Arial" panose="020B0604020202020204" pitchFamily="34" charset="0"/>
              </a:rPr>
              <a:t>ées</a:t>
            </a:r>
            <a:endParaRPr lang="fr-FR" dirty="0">
              <a:latin typeface="Arial" panose="020B0604020202020204" pitchFamily="34" charset="0"/>
              <a:cs typeface="Arial" panose="020B0604020202020204" pitchFamily="34" charset="0"/>
            </a:endParaRPr>
          </a:p>
        </p:txBody>
      </p:sp>
      <p:sp>
        <p:nvSpPr>
          <p:cNvPr id="9" name="ZoneTexte 8"/>
          <p:cNvSpPr txBox="1"/>
          <p:nvPr/>
        </p:nvSpPr>
        <p:spPr>
          <a:xfrm>
            <a:off x="4908262" y="4622211"/>
            <a:ext cx="3745641" cy="923330"/>
          </a:xfrm>
          <a:prstGeom prst="rect">
            <a:avLst/>
          </a:prstGeom>
          <a:noFill/>
        </p:spPr>
        <p:txBody>
          <a:bodyPr wrap="none" rtlCol="0">
            <a:spAutoFit/>
          </a:bodyPr>
          <a:lstStyle/>
          <a:p>
            <a:r>
              <a:rPr lang="fr-FR" b="1" u="sng" dirty="0" smtClean="0">
                <a:latin typeface="Arial" panose="020B0604020202020204" pitchFamily="34" charset="0"/>
                <a:cs typeface="Arial" panose="020B0604020202020204" pitchFamily="34" charset="0"/>
              </a:rPr>
              <a:t>Envoie d’images </a:t>
            </a:r>
            <a:r>
              <a:rPr lang="fr-FR" dirty="0" smtClean="0">
                <a:latin typeface="Arial" panose="020B0604020202020204" pitchFamily="34" charset="0"/>
                <a:cs typeface="Arial" panose="020B0604020202020204" pitchFamily="34" charset="0"/>
              </a:rPr>
              <a:t>:</a:t>
            </a:r>
          </a:p>
          <a:p>
            <a:r>
              <a:rPr lang="fr-FR" b="1" dirty="0" smtClean="0">
                <a:latin typeface="Arial" panose="020B0604020202020204" pitchFamily="34" charset="0"/>
                <a:cs typeface="Arial" panose="020B0604020202020204" pitchFamily="34" charset="0"/>
              </a:rPr>
              <a:t>POST</a:t>
            </a:r>
            <a:r>
              <a:rPr lang="fr-FR" dirty="0" smtClean="0">
                <a:latin typeface="Arial" panose="020B0604020202020204" pitchFamily="34" charset="0"/>
                <a:cs typeface="Arial" panose="020B0604020202020204" pitchFamily="34" charset="0"/>
              </a:rPr>
              <a:t> (Content-Type : image/</a:t>
            </a:r>
            <a:r>
              <a:rPr lang="fr-FR" dirty="0" err="1" smtClean="0">
                <a:latin typeface="Arial" panose="020B0604020202020204" pitchFamily="34" charset="0"/>
                <a:cs typeface="Arial" panose="020B0604020202020204" pitchFamily="34" charset="0"/>
              </a:rPr>
              <a:t>png</a:t>
            </a:r>
            <a:r>
              <a:rPr lang="fr-FR" dirty="0" smtClean="0">
                <a:latin typeface="Arial" panose="020B0604020202020204" pitchFamily="34" charset="0"/>
                <a:cs typeface="Arial" panose="020B0604020202020204" pitchFamily="34" charset="0"/>
              </a:rPr>
              <a:t>),</a:t>
            </a:r>
          </a:p>
          <a:p>
            <a:r>
              <a:rPr lang="fr-FR" dirty="0" smtClean="0">
                <a:latin typeface="Arial" panose="020B0604020202020204" pitchFamily="34" charset="0"/>
                <a:cs typeface="Arial" panose="020B0604020202020204" pitchFamily="34" charset="0"/>
              </a:rPr>
              <a:t> </a:t>
            </a:r>
            <a:r>
              <a:rPr lang="fr-FR" b="1" dirty="0" smtClean="0">
                <a:latin typeface="Arial" panose="020B0604020202020204" pitchFamily="34" charset="0"/>
                <a:cs typeface="Arial" panose="020B0604020202020204" pitchFamily="34" charset="0"/>
              </a:rPr>
              <a:t>FTP</a:t>
            </a:r>
            <a:endParaRPr lang="fr-FR" b="1" dirty="0">
              <a:latin typeface="Arial" panose="020B0604020202020204" pitchFamily="34" charset="0"/>
              <a:cs typeface="Arial" panose="020B0604020202020204" pitchFamily="34" charset="0"/>
            </a:endParaRPr>
          </a:p>
        </p:txBody>
      </p:sp>
      <p:sp>
        <p:nvSpPr>
          <p:cNvPr id="10" name="ZoneTexte 9"/>
          <p:cNvSpPr txBox="1"/>
          <p:nvPr/>
        </p:nvSpPr>
        <p:spPr>
          <a:xfrm>
            <a:off x="336905" y="6208550"/>
            <a:ext cx="6327373" cy="369332"/>
          </a:xfrm>
          <a:prstGeom prst="rect">
            <a:avLst/>
          </a:prstGeom>
          <a:noFill/>
          <a:ln w="22225">
            <a:solidFill>
              <a:schemeClr val="accent1"/>
            </a:solidFill>
          </a:ln>
        </p:spPr>
        <p:txBody>
          <a:bodyPr wrap="none" rtlCol="0">
            <a:spAutoFit/>
          </a:bodyPr>
          <a:lstStyle/>
          <a:p>
            <a:r>
              <a:rPr lang="fr-FR" dirty="0" smtClean="0">
                <a:latin typeface="Arial" panose="020B0604020202020204" pitchFamily="34" charset="0"/>
                <a:cs typeface="Arial" panose="020B0604020202020204" pitchFamily="34" charset="0"/>
              </a:rPr>
              <a:t>Bases de données =&gt; métadonnées =&gt; </a:t>
            </a:r>
            <a:r>
              <a:rPr lang="fr-FR" b="1" dirty="0" smtClean="0">
                <a:latin typeface="Arial" panose="020B0604020202020204" pitchFamily="34" charset="0"/>
                <a:cs typeface="Arial" panose="020B0604020202020204" pitchFamily="34" charset="0"/>
              </a:rPr>
              <a:t>web services (API)</a:t>
            </a:r>
            <a:endParaRPr lang="fr-FR"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32904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Maquette EPOS </a:t>
            </a:r>
            <a:r>
              <a:rPr lang="fr-FR" b="1" dirty="0"/>
              <a:t>EPOS-ICS GUI </a:t>
            </a:r>
            <a:endParaRPr lang="fr-FR" dirty="0"/>
          </a:p>
        </p:txBody>
      </p:sp>
      <p:pic>
        <p:nvPicPr>
          <p:cNvPr id="3" name="Image 2"/>
          <p:cNvPicPr>
            <a:picLocks noChangeAspect="1"/>
          </p:cNvPicPr>
          <p:nvPr/>
        </p:nvPicPr>
        <p:blipFill>
          <a:blip r:embed="rId2"/>
          <a:stretch>
            <a:fillRect/>
          </a:stretch>
        </p:blipFill>
        <p:spPr>
          <a:xfrm>
            <a:off x="111797" y="1263652"/>
            <a:ext cx="9015719" cy="5156001"/>
          </a:xfrm>
          <a:prstGeom prst="rect">
            <a:avLst/>
          </a:prstGeom>
        </p:spPr>
      </p:pic>
    </p:spTree>
    <p:extLst>
      <p:ext uri="{BB962C8B-B14F-4D97-AF65-F5344CB8AC3E}">
        <p14:creationId xmlns:p14="http://schemas.microsoft.com/office/powerpoint/2010/main" val="289959509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Copie d’écran page d’accueil</a:t>
            </a:r>
            <a:endParaRPr lang="fr-FR"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523" y="0"/>
            <a:ext cx="8018953" cy="6858000"/>
          </a:xfrm>
          <a:prstGeom prst="rect">
            <a:avLst/>
          </a:prstGeom>
        </p:spPr>
      </p:pic>
    </p:spTree>
    <p:extLst>
      <p:ext uri="{BB962C8B-B14F-4D97-AF65-F5344CB8AC3E}">
        <p14:creationId xmlns:p14="http://schemas.microsoft.com/office/powerpoint/2010/main" val="59757264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SO</a:t>
            </a:r>
            <a:endParaRPr lang="fr-FR"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185" y="22860"/>
            <a:ext cx="8645630" cy="6858000"/>
          </a:xfrm>
          <a:prstGeom prst="rect">
            <a:avLst/>
          </a:prstGeom>
        </p:spPr>
      </p:pic>
      <p:sp>
        <p:nvSpPr>
          <p:cNvPr id="4" name="Espace réservé du numéro de diapositive 3"/>
          <p:cNvSpPr>
            <a:spLocks noGrp="1"/>
          </p:cNvSpPr>
          <p:nvPr>
            <p:ph type="sldNum" sz="quarter" idx="12"/>
          </p:nvPr>
        </p:nvSpPr>
        <p:spPr/>
        <p:txBody>
          <a:bodyPr/>
          <a:lstStyle/>
          <a:p>
            <a:fld id="{E5F5C67A-D392-479A-953F-90027D5508D1}" type="slidenum">
              <a:rPr lang="fr-FR" smtClean="0"/>
              <a:pPr/>
              <a:t>71</a:t>
            </a:fld>
            <a:r>
              <a:rPr lang="fr-FR" smtClean="0"/>
              <a:t>/25</a:t>
            </a:r>
            <a:endParaRPr lang="fr-FR" dirty="0"/>
          </a:p>
        </p:txBody>
      </p:sp>
    </p:spTree>
    <p:extLst>
      <p:ext uri="{BB962C8B-B14F-4D97-AF65-F5344CB8AC3E}">
        <p14:creationId xmlns:p14="http://schemas.microsoft.com/office/powerpoint/2010/main" val="179015144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5F5C67A-D392-479A-953F-90027D5508D1}" type="slidenum">
              <a:rPr lang="fr-FR" smtClean="0"/>
              <a:t>72</a:t>
            </a:fld>
            <a:endParaRPr lang="fr-F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4356"/>
            <a:ext cx="9144000" cy="6509288"/>
          </a:xfrm>
          <a:prstGeom prst="rect">
            <a:avLst/>
          </a:prstGeom>
        </p:spPr>
      </p:pic>
    </p:spTree>
    <p:extLst>
      <p:ext uri="{BB962C8B-B14F-4D97-AF65-F5344CB8AC3E}">
        <p14:creationId xmlns:p14="http://schemas.microsoft.com/office/powerpoint/2010/main" val="290724176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Croisée</a:t>
            </a:r>
            <a:endParaRPr lang="fr-FR"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19"/>
            <a:ext cx="9144000" cy="6754761"/>
          </a:xfrm>
          <a:prstGeom prst="rect">
            <a:avLst/>
          </a:prstGeom>
        </p:spPr>
      </p:pic>
    </p:spTree>
    <p:extLst>
      <p:ext uri="{BB962C8B-B14F-4D97-AF65-F5344CB8AC3E}">
        <p14:creationId xmlns:p14="http://schemas.microsoft.com/office/powerpoint/2010/main" val="337696605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Cartographique</a:t>
            </a:r>
            <a:endParaRPr lang="fr-FR"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34" y="45720"/>
            <a:ext cx="9172640" cy="6743700"/>
          </a:xfrm>
          <a:prstGeom prst="rect">
            <a:avLst/>
          </a:prstGeom>
        </p:spPr>
      </p:pic>
    </p:spTree>
    <p:extLst>
      <p:ext uri="{BB962C8B-B14F-4D97-AF65-F5344CB8AC3E}">
        <p14:creationId xmlns:p14="http://schemas.microsoft.com/office/powerpoint/2010/main" val="68466321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Interface SO</a:t>
            </a:r>
            <a:endParaRPr lang="fr-FR"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017" y="0"/>
            <a:ext cx="8169965" cy="6858000"/>
          </a:xfrm>
          <a:prstGeom prst="rect">
            <a:avLst/>
          </a:prstGeom>
        </p:spPr>
      </p:pic>
    </p:spTree>
    <p:extLst>
      <p:ext uri="{BB962C8B-B14F-4D97-AF65-F5344CB8AC3E}">
        <p14:creationId xmlns:p14="http://schemas.microsoft.com/office/powerpoint/2010/main" val="263231566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Site web adaptable pour l'OV</a:t>
            </a:r>
          </a:p>
        </p:txBody>
      </p:sp>
      <p:sp>
        <p:nvSpPr>
          <p:cNvPr id="83972" name="Rectangle 2"/>
          <p:cNvSpPr>
            <a:spLocks noGrp="1" noChangeArrowheads="1"/>
          </p:cNvSpPr>
          <p:nvPr>
            <p:ph type="body" idx="1"/>
          </p:nvPr>
        </p:nvSpPr>
        <p:spPr>
          <a:xfrm>
            <a:off x="456481" y="1604521"/>
            <a:ext cx="8228160" cy="3977280"/>
          </a:xfrm>
        </p:spPr>
        <p:txBody>
          <a:bodyPr/>
          <a:lstStyle/>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Smartphones</a:t>
            </a:r>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Tablettes</a:t>
            </a:r>
          </a:p>
          <a:p>
            <a:pPr marL="391686" indent="-293764">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endParaRPr lang="fr-FR" altLang="fr-FR" smtClean="0"/>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PC</a:t>
            </a:r>
          </a:p>
          <a:p>
            <a:pPr marL="391686" indent="-293764">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endParaRPr lang="fr-FR" altLang="fr-FR" smtClean="0"/>
          </a:p>
          <a:p>
            <a:pPr marL="391686" indent="-293764">
              <a:buSzPct val="45000"/>
              <a:buFont typeface="Wingdings" panose="05000000000000000000" pitchFamily="2" charset="2"/>
              <a:buChar char=""/>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r>
              <a:rPr lang="fr-FR" altLang="fr-FR" smtClean="0"/>
              <a:t>Mur d'images</a:t>
            </a:r>
          </a:p>
          <a:p>
            <a:pPr marL="391686" indent="-293764">
              <a:buSzPct val="45000"/>
              <a:buNone/>
              <a:tabLst>
                <a:tab pos="407526" algn="l"/>
                <a:tab pos="815052" algn="l"/>
                <a:tab pos="1222578" algn="l"/>
                <a:tab pos="1630104" algn="l"/>
                <a:tab pos="2037631" algn="l"/>
                <a:tab pos="2445156" algn="l"/>
                <a:tab pos="2852683" algn="l"/>
                <a:tab pos="3260208" algn="l"/>
                <a:tab pos="3667735" algn="l"/>
                <a:tab pos="4075260" algn="l"/>
                <a:tab pos="4482787" algn="l"/>
                <a:tab pos="4890312" algn="l"/>
                <a:tab pos="5297839" algn="l"/>
                <a:tab pos="5705364" algn="l"/>
                <a:tab pos="6112891" algn="l"/>
                <a:tab pos="6520416" algn="l"/>
                <a:tab pos="6927943" algn="l"/>
                <a:tab pos="7335468" algn="l"/>
                <a:tab pos="7742995" algn="l"/>
                <a:tab pos="8150520" algn="l"/>
              </a:tabLst>
            </a:pPr>
            <a:endParaRPr lang="fr-FR" altLang="fr-FR" smtClean="0"/>
          </a:p>
        </p:txBody>
      </p:sp>
      <p:sp>
        <p:nvSpPr>
          <p:cNvPr id="83973" name="Line 3"/>
          <p:cNvSpPr>
            <a:spLocks noChangeShapeType="1"/>
          </p:cNvSpPr>
          <p:nvPr/>
        </p:nvSpPr>
        <p:spPr bwMode="auto">
          <a:xfrm>
            <a:off x="3722401" y="1353961"/>
            <a:ext cx="1440" cy="13896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sz="1633"/>
          </a:p>
        </p:txBody>
      </p:sp>
      <p:sp>
        <p:nvSpPr>
          <p:cNvPr id="83974" name="Line 4"/>
          <p:cNvSpPr>
            <a:spLocks noChangeShapeType="1"/>
          </p:cNvSpPr>
          <p:nvPr/>
        </p:nvSpPr>
        <p:spPr bwMode="auto">
          <a:xfrm>
            <a:off x="3722401" y="2089801"/>
            <a:ext cx="91440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sz="1633"/>
          </a:p>
        </p:txBody>
      </p:sp>
      <p:sp>
        <p:nvSpPr>
          <p:cNvPr id="83975" name="Text Box 5"/>
          <p:cNvSpPr txBox="1">
            <a:spLocks noChangeArrowheads="1"/>
          </p:cNvSpPr>
          <p:nvPr/>
        </p:nvSpPr>
        <p:spPr bwMode="auto">
          <a:xfrm>
            <a:off x="4636800" y="1797480"/>
            <a:ext cx="2678400" cy="552960"/>
          </a:xfrm>
          <a:prstGeom prst="rect">
            <a:avLst/>
          </a:prstGeom>
          <a:solidFill>
            <a:srgbClr val="FFFF99"/>
          </a:solidFill>
          <a:ln>
            <a:noFill/>
          </a:ln>
          <a:extLst>
            <a:ext uri="{91240B29-F687-4F45-9708-019B960494DF}">
              <a14:hiddenLine xmlns:a14="http://schemas.microsoft.com/office/drawing/2010/main" w="9525">
                <a:solidFill>
                  <a:srgbClr val="000000"/>
                </a:solidFill>
                <a:round/>
                <a:headEnd/>
                <a:tailEnd/>
              </a14:hiddenLine>
            </a:ext>
          </a:extLst>
        </p:spPr>
        <p:txBody>
          <a:bodyPr lIns="81638" tIns="55334" rIns="81638" bIns="40819"/>
          <a:lstStyle>
            <a:lvl1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chemeClr val="tx1"/>
                </a:solidFill>
                <a:latin typeface="Arial" panose="020B0604020202020204" pitchFamily="34" charset="0"/>
                <a:ea typeface="Microsoft YaHei" panose="020B0503020204020204" pitchFamily="34" charset="-122"/>
              </a:defRPr>
            </a:lvl9pPr>
          </a:lstStyle>
          <a:p>
            <a:pPr eaLnBrk="1"/>
            <a:r>
              <a:rPr lang="fr-FR" altLang="fr-FR" sz="1633">
                <a:solidFill>
                  <a:srgbClr val="000000"/>
                </a:solidFill>
              </a:rPr>
              <a:t>Déplacements sur site 3G, Référencement GPS</a:t>
            </a:r>
          </a:p>
        </p:txBody>
      </p:sp>
      <p:sp>
        <p:nvSpPr>
          <p:cNvPr id="83976" name="Text Box 6"/>
          <p:cNvSpPr txBox="1">
            <a:spLocks noChangeArrowheads="1"/>
          </p:cNvSpPr>
          <p:nvPr/>
        </p:nvSpPr>
        <p:spPr bwMode="auto">
          <a:xfrm>
            <a:off x="1175041" y="5813641"/>
            <a:ext cx="1893600" cy="313920"/>
          </a:xfrm>
          <a:prstGeom prst="rect">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81638" tIns="55334" rIns="81638" bIns="40819"/>
          <a:lstStyle>
            <a:lvl1pPr marL="215900" indent="-215900">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Lst>
              <a:defRPr>
                <a:solidFill>
                  <a:schemeClr val="tx1"/>
                </a:solidFill>
                <a:latin typeface="Arial" panose="020B0604020202020204" pitchFamily="34" charset="0"/>
                <a:ea typeface="Microsoft YaHei" panose="020B0503020204020204" pitchFamily="34" charset="-122"/>
              </a:defRPr>
            </a:lvl9pPr>
          </a:lstStyle>
          <a:p>
            <a:pPr algn="ctr" eaLnBrk="1">
              <a:buSzPct val="45000"/>
              <a:buFont typeface="Wingdings" panose="05000000000000000000" pitchFamily="2" charset="2"/>
              <a:buNone/>
            </a:pPr>
            <a:r>
              <a:rPr lang="fr-FR" altLang="fr-FR" sz="1633">
                <a:solidFill>
                  <a:srgbClr val="000000"/>
                </a:solidFill>
              </a:rPr>
              <a:t>Accueil</a:t>
            </a:r>
          </a:p>
        </p:txBody>
      </p:sp>
      <p:sp>
        <p:nvSpPr>
          <p:cNvPr id="83977" name="Line 7"/>
          <p:cNvSpPr>
            <a:spLocks noChangeShapeType="1"/>
          </p:cNvSpPr>
          <p:nvPr/>
        </p:nvSpPr>
        <p:spPr bwMode="auto">
          <a:xfrm>
            <a:off x="3461761" y="1502281"/>
            <a:ext cx="1440" cy="33955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sz="1633"/>
          </a:p>
        </p:txBody>
      </p:sp>
      <p:sp>
        <p:nvSpPr>
          <p:cNvPr id="83978" name="Line 8"/>
          <p:cNvSpPr>
            <a:spLocks noChangeShapeType="1"/>
          </p:cNvSpPr>
          <p:nvPr/>
        </p:nvSpPr>
        <p:spPr bwMode="auto">
          <a:xfrm>
            <a:off x="3461760" y="3462121"/>
            <a:ext cx="97920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sz="1633"/>
          </a:p>
        </p:txBody>
      </p:sp>
      <p:sp>
        <p:nvSpPr>
          <p:cNvPr id="83979" name="Text Box 9"/>
          <p:cNvSpPr txBox="1">
            <a:spLocks noChangeArrowheads="1"/>
          </p:cNvSpPr>
          <p:nvPr/>
        </p:nvSpPr>
        <p:spPr bwMode="auto">
          <a:xfrm>
            <a:off x="4440961" y="3331081"/>
            <a:ext cx="3526560" cy="326880"/>
          </a:xfrm>
          <a:prstGeom prst="rect">
            <a:avLst/>
          </a:prstGeom>
          <a:solidFill>
            <a:srgbClr val="FF33FF"/>
          </a:solidFill>
          <a:ln>
            <a:noFill/>
          </a:ln>
          <a:extLst>
            <a:ext uri="{91240B29-F687-4F45-9708-019B960494DF}">
              <a14:hiddenLine xmlns:a14="http://schemas.microsoft.com/office/drawing/2010/main" w="9525">
                <a:solidFill>
                  <a:srgbClr val="000000"/>
                </a:solidFill>
                <a:round/>
                <a:headEnd/>
                <a:tailEnd/>
              </a14:hiddenLine>
            </a:ext>
          </a:extLst>
        </p:spPr>
        <p:txBody>
          <a:bodyPr lIns="81638" tIns="55334" rIns="81638" bIns="40819"/>
          <a:lstStyle>
            <a:lvl1pPr marL="215900" indent="-215900">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Lst>
              <a:defRPr>
                <a:solidFill>
                  <a:schemeClr val="tx1"/>
                </a:solidFill>
                <a:latin typeface="Arial" panose="020B0604020202020204" pitchFamily="34" charset="0"/>
                <a:ea typeface="Microsoft YaHei" panose="020B0503020204020204" pitchFamily="34" charset="-122"/>
              </a:defRPr>
            </a:lvl9pPr>
          </a:lstStyle>
          <a:p>
            <a:pPr algn="ctr" eaLnBrk="1">
              <a:buSzPct val="45000"/>
              <a:buFont typeface="Wingdings" panose="05000000000000000000" pitchFamily="2" charset="2"/>
              <a:buNone/>
            </a:pPr>
            <a:r>
              <a:rPr lang="fr-FR" altLang="fr-FR" sz="1633">
                <a:solidFill>
                  <a:srgbClr val="000000"/>
                </a:solidFill>
              </a:rPr>
              <a:t>Développements</a:t>
            </a:r>
          </a:p>
        </p:txBody>
      </p:sp>
      <p:sp>
        <p:nvSpPr>
          <p:cNvPr id="83980" name="Line 10"/>
          <p:cNvSpPr>
            <a:spLocks noChangeShapeType="1"/>
          </p:cNvSpPr>
          <p:nvPr/>
        </p:nvSpPr>
        <p:spPr bwMode="auto">
          <a:xfrm flipH="1">
            <a:off x="846721" y="5355721"/>
            <a:ext cx="235440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sz="1633"/>
          </a:p>
        </p:txBody>
      </p:sp>
      <p:sp>
        <p:nvSpPr>
          <p:cNvPr id="83981" name="Line 11"/>
          <p:cNvSpPr>
            <a:spLocks noChangeShapeType="1"/>
          </p:cNvSpPr>
          <p:nvPr/>
        </p:nvSpPr>
        <p:spPr bwMode="auto">
          <a:xfrm>
            <a:off x="2155681" y="5355721"/>
            <a:ext cx="1440" cy="397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sz="1633"/>
          </a:p>
        </p:txBody>
      </p:sp>
      <p:sp>
        <p:nvSpPr>
          <p:cNvPr id="83982" name="Text Box 12"/>
          <p:cNvSpPr txBox="1">
            <a:spLocks noChangeArrowheads="1"/>
          </p:cNvSpPr>
          <p:nvPr/>
        </p:nvSpPr>
        <p:spPr bwMode="auto">
          <a:xfrm>
            <a:off x="4376161" y="5290920"/>
            <a:ext cx="2351520" cy="391680"/>
          </a:xfrm>
          <a:prstGeom prst="rect">
            <a:avLst/>
          </a:prstGeom>
          <a:solidFill>
            <a:srgbClr val="000099"/>
          </a:solidFill>
          <a:ln>
            <a:noFill/>
          </a:ln>
          <a:extLst>
            <a:ext uri="{91240B29-F687-4F45-9708-019B960494DF}">
              <a14:hiddenLine xmlns:a14="http://schemas.microsoft.com/office/drawing/2010/main" w="9525">
                <a:solidFill>
                  <a:srgbClr val="000000"/>
                </a:solidFill>
                <a:round/>
                <a:headEnd/>
                <a:tailEnd/>
              </a14:hiddenLine>
            </a:ext>
          </a:extLst>
        </p:spPr>
        <p:txBody>
          <a:bodyPr lIns="81638" tIns="55334" rIns="81638" bIns="40819"/>
          <a:lstStyle>
            <a:lvl1pPr marL="215900" indent="-215900">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449263" algn="l"/>
                <a:tab pos="898525" algn="l"/>
                <a:tab pos="1347788" algn="l"/>
                <a:tab pos="1797050" algn="l"/>
                <a:tab pos="2246313" algn="l"/>
              </a:tabLst>
              <a:defRPr>
                <a:solidFill>
                  <a:schemeClr val="tx1"/>
                </a:solidFill>
                <a:latin typeface="Arial" panose="020B0604020202020204" pitchFamily="34" charset="0"/>
                <a:ea typeface="Microsoft YaHei" panose="020B0503020204020204" pitchFamily="34" charset="-122"/>
              </a:defRPr>
            </a:lvl9pPr>
          </a:lstStyle>
          <a:p>
            <a:pPr eaLnBrk="1">
              <a:buSzPct val="45000"/>
              <a:buFont typeface="Wingdings" panose="05000000000000000000" pitchFamily="2" charset="2"/>
              <a:buNone/>
            </a:pPr>
            <a:r>
              <a:rPr lang="fr-FR" altLang="fr-FR" sz="1633" dirty="0">
                <a:solidFill>
                  <a:schemeClr val="bg1"/>
                </a:solidFill>
              </a:rPr>
              <a:t>Monitoring</a:t>
            </a:r>
          </a:p>
        </p:txBody>
      </p:sp>
      <p:sp>
        <p:nvSpPr>
          <p:cNvPr id="83983" name="Line 13"/>
          <p:cNvSpPr>
            <a:spLocks noChangeShapeType="1"/>
          </p:cNvSpPr>
          <p:nvPr/>
        </p:nvSpPr>
        <p:spPr bwMode="auto">
          <a:xfrm>
            <a:off x="3199681" y="2089801"/>
            <a:ext cx="1440" cy="28742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sz="1633"/>
          </a:p>
        </p:txBody>
      </p:sp>
      <p:sp>
        <p:nvSpPr>
          <p:cNvPr id="83984" name="Line 14"/>
          <p:cNvSpPr>
            <a:spLocks noChangeShapeType="1"/>
          </p:cNvSpPr>
          <p:nvPr/>
        </p:nvSpPr>
        <p:spPr bwMode="auto">
          <a:xfrm>
            <a:off x="3199680" y="4964041"/>
            <a:ext cx="1175040" cy="5227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sz="1633"/>
          </a:p>
        </p:txBody>
      </p:sp>
    </p:spTree>
    <p:extLst>
      <p:ext uri="{BB962C8B-B14F-4D97-AF65-F5344CB8AC3E}">
        <p14:creationId xmlns:p14="http://schemas.microsoft.com/office/powerpoint/2010/main" val="112392122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814388" y="73025"/>
            <a:ext cx="7591425" cy="6799262"/>
            <a:chOff x="513" y="46"/>
            <a:chExt cx="4782" cy="4283"/>
          </a:xfrm>
        </p:grpSpPr>
        <p:sp>
          <p:nvSpPr>
            <p:cNvPr id="58" name="Oval 63"/>
            <p:cNvSpPr>
              <a:spLocks noChangeArrowheads="1"/>
            </p:cNvSpPr>
            <p:nvPr/>
          </p:nvSpPr>
          <p:spPr bwMode="auto">
            <a:xfrm>
              <a:off x="2756" y="407"/>
              <a:ext cx="1652" cy="1982"/>
            </a:xfrm>
            <a:prstGeom prst="ellipse">
              <a:avLst/>
            </a:prstGeom>
            <a:solidFill>
              <a:srgbClr val="FF0000">
                <a:alpha val="38824"/>
              </a:srgbClr>
            </a:solidFill>
            <a:ln w="25400" cap="flat">
              <a:solidFill>
                <a:srgbClr val="FF0000"/>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fr-FR"/>
            </a:p>
          </p:txBody>
        </p:sp>
        <p:sp>
          <p:nvSpPr>
            <p:cNvPr id="3" name="AutoShape 3"/>
            <p:cNvSpPr>
              <a:spLocks noChangeAspect="1" noChangeArrowheads="1" noTextEdit="1"/>
            </p:cNvSpPr>
            <p:nvPr/>
          </p:nvSpPr>
          <p:spPr bwMode="auto">
            <a:xfrm>
              <a:off x="513" y="52"/>
              <a:ext cx="4782" cy="4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 name="Rectangle 5"/>
            <p:cNvSpPr>
              <a:spLocks noChangeArrowheads="1"/>
            </p:cNvSpPr>
            <p:nvPr/>
          </p:nvSpPr>
          <p:spPr bwMode="auto">
            <a:xfrm>
              <a:off x="815" y="46"/>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5" name="Rectangle 6"/>
            <p:cNvSpPr>
              <a:spLocks noChangeArrowheads="1"/>
            </p:cNvSpPr>
            <p:nvPr/>
          </p:nvSpPr>
          <p:spPr bwMode="auto">
            <a:xfrm>
              <a:off x="815" y="260"/>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6" name="Rectangle 7"/>
            <p:cNvSpPr>
              <a:spLocks noChangeArrowheads="1"/>
            </p:cNvSpPr>
            <p:nvPr/>
          </p:nvSpPr>
          <p:spPr bwMode="auto">
            <a:xfrm>
              <a:off x="815" y="473"/>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7" name="Rectangle 8"/>
            <p:cNvSpPr>
              <a:spLocks noChangeArrowheads="1"/>
            </p:cNvSpPr>
            <p:nvPr/>
          </p:nvSpPr>
          <p:spPr bwMode="auto">
            <a:xfrm>
              <a:off x="815" y="687"/>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8" name="Rectangle 9"/>
            <p:cNvSpPr>
              <a:spLocks noChangeArrowheads="1"/>
            </p:cNvSpPr>
            <p:nvPr/>
          </p:nvSpPr>
          <p:spPr bwMode="auto">
            <a:xfrm>
              <a:off x="815" y="900"/>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9" name="Rectangle 10"/>
            <p:cNvSpPr>
              <a:spLocks noChangeArrowheads="1"/>
            </p:cNvSpPr>
            <p:nvPr/>
          </p:nvSpPr>
          <p:spPr bwMode="auto">
            <a:xfrm>
              <a:off x="815" y="1114"/>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0" name="Rectangle 11"/>
            <p:cNvSpPr>
              <a:spLocks noChangeArrowheads="1"/>
            </p:cNvSpPr>
            <p:nvPr/>
          </p:nvSpPr>
          <p:spPr bwMode="auto">
            <a:xfrm>
              <a:off x="815" y="1327"/>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1" name="Rectangle 12"/>
            <p:cNvSpPr>
              <a:spLocks noChangeArrowheads="1"/>
            </p:cNvSpPr>
            <p:nvPr/>
          </p:nvSpPr>
          <p:spPr bwMode="auto">
            <a:xfrm>
              <a:off x="815" y="1540"/>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2" name="Rectangle 13"/>
            <p:cNvSpPr>
              <a:spLocks noChangeArrowheads="1"/>
            </p:cNvSpPr>
            <p:nvPr/>
          </p:nvSpPr>
          <p:spPr bwMode="auto">
            <a:xfrm>
              <a:off x="815" y="1754"/>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3" name="Rectangle 14"/>
            <p:cNvSpPr>
              <a:spLocks noChangeArrowheads="1"/>
            </p:cNvSpPr>
            <p:nvPr/>
          </p:nvSpPr>
          <p:spPr bwMode="auto">
            <a:xfrm>
              <a:off x="815" y="1967"/>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4" name="Rectangle 15"/>
            <p:cNvSpPr>
              <a:spLocks noChangeArrowheads="1"/>
            </p:cNvSpPr>
            <p:nvPr/>
          </p:nvSpPr>
          <p:spPr bwMode="auto">
            <a:xfrm>
              <a:off x="815" y="2182"/>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5" name="Rectangle 16"/>
            <p:cNvSpPr>
              <a:spLocks noChangeArrowheads="1"/>
            </p:cNvSpPr>
            <p:nvPr/>
          </p:nvSpPr>
          <p:spPr bwMode="auto">
            <a:xfrm>
              <a:off x="815" y="2395"/>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6" name="Rectangle 17"/>
            <p:cNvSpPr>
              <a:spLocks noChangeArrowheads="1"/>
            </p:cNvSpPr>
            <p:nvPr/>
          </p:nvSpPr>
          <p:spPr bwMode="auto">
            <a:xfrm>
              <a:off x="815" y="2608"/>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7" name="Rectangle 18"/>
            <p:cNvSpPr>
              <a:spLocks noChangeArrowheads="1"/>
            </p:cNvSpPr>
            <p:nvPr/>
          </p:nvSpPr>
          <p:spPr bwMode="auto">
            <a:xfrm>
              <a:off x="815" y="2822"/>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8" name="Rectangle 19"/>
            <p:cNvSpPr>
              <a:spLocks noChangeArrowheads="1"/>
            </p:cNvSpPr>
            <p:nvPr/>
          </p:nvSpPr>
          <p:spPr bwMode="auto">
            <a:xfrm>
              <a:off x="815" y="3035"/>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9" name="Rectangle 20"/>
            <p:cNvSpPr>
              <a:spLocks noChangeArrowheads="1"/>
            </p:cNvSpPr>
            <p:nvPr/>
          </p:nvSpPr>
          <p:spPr bwMode="auto">
            <a:xfrm>
              <a:off x="815" y="3249"/>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20" name="Rectangle 21"/>
            <p:cNvSpPr>
              <a:spLocks noChangeArrowheads="1"/>
            </p:cNvSpPr>
            <p:nvPr/>
          </p:nvSpPr>
          <p:spPr bwMode="auto">
            <a:xfrm>
              <a:off x="815" y="3462"/>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21" name="Rectangle 22"/>
            <p:cNvSpPr>
              <a:spLocks noChangeArrowheads="1"/>
            </p:cNvSpPr>
            <p:nvPr/>
          </p:nvSpPr>
          <p:spPr bwMode="auto">
            <a:xfrm>
              <a:off x="815" y="3676"/>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22" name="Rectangle 23"/>
            <p:cNvSpPr>
              <a:spLocks noChangeArrowheads="1"/>
            </p:cNvSpPr>
            <p:nvPr/>
          </p:nvSpPr>
          <p:spPr bwMode="auto">
            <a:xfrm>
              <a:off x="815" y="3889"/>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23" name="Rectangle 24"/>
            <p:cNvSpPr>
              <a:spLocks noChangeArrowheads="1"/>
            </p:cNvSpPr>
            <p:nvPr/>
          </p:nvSpPr>
          <p:spPr bwMode="auto">
            <a:xfrm>
              <a:off x="815" y="4102"/>
              <a:ext cx="81"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Arial" panose="020B060402020202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24" name="Rectangle 25"/>
            <p:cNvSpPr>
              <a:spLocks noChangeArrowheads="1"/>
            </p:cNvSpPr>
            <p:nvPr/>
          </p:nvSpPr>
          <p:spPr bwMode="auto">
            <a:xfrm>
              <a:off x="1132" y="2078"/>
              <a:ext cx="445" cy="16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pic>
          <p:nvPicPr>
            <p:cNvPr id="3098" name="Picture 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4" y="2084"/>
              <a:ext cx="235" cy="1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0" name="Picture 2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57" y="2342"/>
              <a:ext cx="235" cy="1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30"/>
            <p:cNvSpPr>
              <a:spLocks noChangeArrowheads="1"/>
            </p:cNvSpPr>
            <p:nvPr/>
          </p:nvSpPr>
          <p:spPr bwMode="auto">
            <a:xfrm>
              <a:off x="1790" y="926"/>
              <a:ext cx="831" cy="4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6" name="Rectangle 31"/>
            <p:cNvSpPr>
              <a:spLocks noChangeArrowheads="1"/>
            </p:cNvSpPr>
            <p:nvPr/>
          </p:nvSpPr>
          <p:spPr bwMode="auto">
            <a:xfrm rot="438784">
              <a:off x="1862" y="1842"/>
              <a:ext cx="1018"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Accès direct via</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27" name="Rectangle 32"/>
            <p:cNvSpPr>
              <a:spLocks noChangeArrowheads="1"/>
            </p:cNvSpPr>
            <p:nvPr/>
          </p:nvSpPr>
          <p:spPr bwMode="auto">
            <a:xfrm>
              <a:off x="2547" y="963"/>
              <a:ext cx="8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28" name="Rectangle 33"/>
            <p:cNvSpPr>
              <a:spLocks noChangeArrowheads="1"/>
            </p:cNvSpPr>
            <p:nvPr/>
          </p:nvSpPr>
          <p:spPr bwMode="auto">
            <a:xfrm rot="476731">
              <a:off x="2059" y="2044"/>
              <a:ext cx="53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une URI</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29" name="Rectangle 34"/>
            <p:cNvSpPr>
              <a:spLocks noChangeArrowheads="1"/>
            </p:cNvSpPr>
            <p:nvPr/>
          </p:nvSpPr>
          <p:spPr bwMode="auto">
            <a:xfrm>
              <a:off x="2547" y="1184"/>
              <a:ext cx="8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30" name="Rectangle 35"/>
            <p:cNvSpPr>
              <a:spLocks noChangeArrowheads="1"/>
            </p:cNvSpPr>
            <p:nvPr/>
          </p:nvSpPr>
          <p:spPr bwMode="auto">
            <a:xfrm>
              <a:off x="3223" y="3253"/>
              <a:ext cx="305" cy="2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1" name="Rectangle 36"/>
            <p:cNvSpPr>
              <a:spLocks noChangeArrowheads="1"/>
            </p:cNvSpPr>
            <p:nvPr/>
          </p:nvSpPr>
          <p:spPr bwMode="auto">
            <a:xfrm>
              <a:off x="3298" y="3262"/>
              <a:ext cx="23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x15</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32" name="Rectangle 37"/>
            <p:cNvSpPr>
              <a:spLocks noChangeArrowheads="1"/>
            </p:cNvSpPr>
            <p:nvPr/>
          </p:nvSpPr>
          <p:spPr bwMode="auto">
            <a:xfrm>
              <a:off x="3455" y="3289"/>
              <a:ext cx="8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dirty="0" smtClean="0">
                  <a:ln>
                    <a:noFill/>
                  </a:ln>
                  <a:solidFill>
                    <a:srgbClr val="000000"/>
                  </a:solidFill>
                  <a:effectLst/>
                  <a:latin typeface="Calibri" panose="020F0502020204030204" pitchFamily="34" charset="0"/>
                </a:rPr>
                <a:t> </a:t>
              </a: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sp>
          <p:nvSpPr>
            <p:cNvPr id="33" name="Freeform 38"/>
            <p:cNvSpPr>
              <a:spLocks/>
            </p:cNvSpPr>
            <p:nvPr/>
          </p:nvSpPr>
          <p:spPr bwMode="auto">
            <a:xfrm>
              <a:off x="2052" y="2746"/>
              <a:ext cx="908" cy="1438"/>
            </a:xfrm>
            <a:custGeom>
              <a:avLst/>
              <a:gdLst>
                <a:gd name="T0" fmla="*/ 0 w 6128"/>
                <a:gd name="T1" fmla="*/ 1022 h 9720"/>
                <a:gd name="T2" fmla="*/ 1022 w 6128"/>
                <a:gd name="T3" fmla="*/ 0 h 9720"/>
                <a:gd name="T4" fmla="*/ 5107 w 6128"/>
                <a:gd name="T5" fmla="*/ 0 h 9720"/>
                <a:gd name="T6" fmla="*/ 6128 w 6128"/>
                <a:gd name="T7" fmla="*/ 1022 h 9720"/>
                <a:gd name="T8" fmla="*/ 6128 w 6128"/>
                <a:gd name="T9" fmla="*/ 8699 h 9720"/>
                <a:gd name="T10" fmla="*/ 5107 w 6128"/>
                <a:gd name="T11" fmla="*/ 9720 h 9720"/>
                <a:gd name="T12" fmla="*/ 1022 w 6128"/>
                <a:gd name="T13" fmla="*/ 9720 h 9720"/>
                <a:gd name="T14" fmla="*/ 0 w 6128"/>
                <a:gd name="T15" fmla="*/ 8699 h 9720"/>
                <a:gd name="T16" fmla="*/ 0 w 6128"/>
                <a:gd name="T17" fmla="*/ 1022 h 9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8" h="9720">
                  <a:moveTo>
                    <a:pt x="0" y="1022"/>
                  </a:moveTo>
                  <a:cubicBezTo>
                    <a:pt x="0" y="458"/>
                    <a:pt x="458" y="0"/>
                    <a:pt x="1022" y="0"/>
                  </a:cubicBezTo>
                  <a:lnTo>
                    <a:pt x="5107" y="0"/>
                  </a:lnTo>
                  <a:cubicBezTo>
                    <a:pt x="5671" y="0"/>
                    <a:pt x="6128" y="458"/>
                    <a:pt x="6128" y="1022"/>
                  </a:cubicBezTo>
                  <a:lnTo>
                    <a:pt x="6128" y="8699"/>
                  </a:lnTo>
                  <a:cubicBezTo>
                    <a:pt x="6128" y="9263"/>
                    <a:pt x="5671" y="9720"/>
                    <a:pt x="5107" y="9720"/>
                  </a:cubicBezTo>
                  <a:lnTo>
                    <a:pt x="1022" y="9720"/>
                  </a:lnTo>
                  <a:cubicBezTo>
                    <a:pt x="458" y="9720"/>
                    <a:pt x="0" y="9263"/>
                    <a:pt x="0" y="8699"/>
                  </a:cubicBezTo>
                  <a:lnTo>
                    <a:pt x="0" y="1022"/>
                  </a:lnTo>
                  <a:close/>
                </a:path>
              </a:pathLst>
            </a:custGeom>
            <a:noFill/>
            <a:ln w="15875" cap="flat">
              <a:solidFill>
                <a:srgbClr val="41719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4" name="Freeform 39"/>
            <p:cNvSpPr>
              <a:spLocks/>
            </p:cNvSpPr>
            <p:nvPr/>
          </p:nvSpPr>
          <p:spPr bwMode="auto">
            <a:xfrm>
              <a:off x="1841" y="2749"/>
              <a:ext cx="909" cy="1438"/>
            </a:xfrm>
            <a:custGeom>
              <a:avLst/>
              <a:gdLst>
                <a:gd name="T0" fmla="*/ 0 w 6136"/>
                <a:gd name="T1" fmla="*/ 1023 h 9720"/>
                <a:gd name="T2" fmla="*/ 1023 w 6136"/>
                <a:gd name="T3" fmla="*/ 0 h 9720"/>
                <a:gd name="T4" fmla="*/ 5114 w 6136"/>
                <a:gd name="T5" fmla="*/ 0 h 9720"/>
                <a:gd name="T6" fmla="*/ 6136 w 6136"/>
                <a:gd name="T7" fmla="*/ 1023 h 9720"/>
                <a:gd name="T8" fmla="*/ 6136 w 6136"/>
                <a:gd name="T9" fmla="*/ 8698 h 9720"/>
                <a:gd name="T10" fmla="*/ 5114 w 6136"/>
                <a:gd name="T11" fmla="*/ 9720 h 9720"/>
                <a:gd name="T12" fmla="*/ 1023 w 6136"/>
                <a:gd name="T13" fmla="*/ 9720 h 9720"/>
                <a:gd name="T14" fmla="*/ 0 w 6136"/>
                <a:gd name="T15" fmla="*/ 8698 h 9720"/>
                <a:gd name="T16" fmla="*/ 0 w 6136"/>
                <a:gd name="T17" fmla="*/ 1023 h 9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36" h="9720">
                  <a:moveTo>
                    <a:pt x="0" y="1023"/>
                  </a:moveTo>
                  <a:cubicBezTo>
                    <a:pt x="0" y="458"/>
                    <a:pt x="458" y="0"/>
                    <a:pt x="1023" y="0"/>
                  </a:cubicBezTo>
                  <a:lnTo>
                    <a:pt x="5114" y="0"/>
                  </a:lnTo>
                  <a:cubicBezTo>
                    <a:pt x="5679" y="0"/>
                    <a:pt x="6136" y="458"/>
                    <a:pt x="6136" y="1023"/>
                  </a:cubicBezTo>
                  <a:lnTo>
                    <a:pt x="6136" y="8698"/>
                  </a:lnTo>
                  <a:cubicBezTo>
                    <a:pt x="6136" y="9263"/>
                    <a:pt x="5679" y="9720"/>
                    <a:pt x="5114" y="9720"/>
                  </a:cubicBezTo>
                  <a:lnTo>
                    <a:pt x="1023" y="9720"/>
                  </a:lnTo>
                  <a:cubicBezTo>
                    <a:pt x="458" y="9720"/>
                    <a:pt x="0" y="9263"/>
                    <a:pt x="0" y="8698"/>
                  </a:cubicBezTo>
                  <a:lnTo>
                    <a:pt x="0" y="1023"/>
                  </a:lnTo>
                  <a:close/>
                </a:path>
              </a:pathLst>
            </a:custGeom>
            <a:noFill/>
            <a:ln w="15875" cap="flat">
              <a:solidFill>
                <a:srgbClr val="41719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5" name="Freeform 40"/>
            <p:cNvSpPr>
              <a:spLocks/>
            </p:cNvSpPr>
            <p:nvPr/>
          </p:nvSpPr>
          <p:spPr bwMode="auto">
            <a:xfrm>
              <a:off x="1630" y="2748"/>
              <a:ext cx="909" cy="1437"/>
            </a:xfrm>
            <a:custGeom>
              <a:avLst/>
              <a:gdLst>
                <a:gd name="T0" fmla="*/ 0 w 6136"/>
                <a:gd name="T1" fmla="*/ 1023 h 9720"/>
                <a:gd name="T2" fmla="*/ 1023 w 6136"/>
                <a:gd name="T3" fmla="*/ 0 h 9720"/>
                <a:gd name="T4" fmla="*/ 5114 w 6136"/>
                <a:gd name="T5" fmla="*/ 0 h 9720"/>
                <a:gd name="T6" fmla="*/ 6136 w 6136"/>
                <a:gd name="T7" fmla="*/ 1023 h 9720"/>
                <a:gd name="T8" fmla="*/ 6136 w 6136"/>
                <a:gd name="T9" fmla="*/ 8698 h 9720"/>
                <a:gd name="T10" fmla="*/ 5114 w 6136"/>
                <a:gd name="T11" fmla="*/ 9720 h 9720"/>
                <a:gd name="T12" fmla="*/ 1023 w 6136"/>
                <a:gd name="T13" fmla="*/ 9720 h 9720"/>
                <a:gd name="T14" fmla="*/ 0 w 6136"/>
                <a:gd name="T15" fmla="*/ 8698 h 9720"/>
                <a:gd name="T16" fmla="*/ 0 w 6136"/>
                <a:gd name="T17" fmla="*/ 1023 h 9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36" h="9720">
                  <a:moveTo>
                    <a:pt x="0" y="1023"/>
                  </a:moveTo>
                  <a:cubicBezTo>
                    <a:pt x="0" y="458"/>
                    <a:pt x="458" y="0"/>
                    <a:pt x="1023" y="0"/>
                  </a:cubicBezTo>
                  <a:lnTo>
                    <a:pt x="5114" y="0"/>
                  </a:lnTo>
                  <a:cubicBezTo>
                    <a:pt x="5679" y="0"/>
                    <a:pt x="6136" y="458"/>
                    <a:pt x="6136" y="1023"/>
                  </a:cubicBezTo>
                  <a:lnTo>
                    <a:pt x="6136" y="8698"/>
                  </a:lnTo>
                  <a:cubicBezTo>
                    <a:pt x="6136" y="9263"/>
                    <a:pt x="5679" y="9720"/>
                    <a:pt x="5114" y="9720"/>
                  </a:cubicBezTo>
                  <a:lnTo>
                    <a:pt x="1023" y="9720"/>
                  </a:lnTo>
                  <a:cubicBezTo>
                    <a:pt x="458" y="9720"/>
                    <a:pt x="0" y="9263"/>
                    <a:pt x="0" y="8698"/>
                  </a:cubicBezTo>
                  <a:lnTo>
                    <a:pt x="0" y="1023"/>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36" name="Freeform 41"/>
            <p:cNvSpPr>
              <a:spLocks/>
            </p:cNvSpPr>
            <p:nvPr/>
          </p:nvSpPr>
          <p:spPr bwMode="auto">
            <a:xfrm>
              <a:off x="1630" y="2739"/>
              <a:ext cx="909" cy="1437"/>
            </a:xfrm>
            <a:custGeom>
              <a:avLst/>
              <a:gdLst>
                <a:gd name="T0" fmla="*/ 0 w 6136"/>
                <a:gd name="T1" fmla="*/ 1023 h 9720"/>
                <a:gd name="T2" fmla="*/ 1023 w 6136"/>
                <a:gd name="T3" fmla="*/ 0 h 9720"/>
                <a:gd name="T4" fmla="*/ 5114 w 6136"/>
                <a:gd name="T5" fmla="*/ 0 h 9720"/>
                <a:gd name="T6" fmla="*/ 6136 w 6136"/>
                <a:gd name="T7" fmla="*/ 1023 h 9720"/>
                <a:gd name="T8" fmla="*/ 6136 w 6136"/>
                <a:gd name="T9" fmla="*/ 8698 h 9720"/>
                <a:gd name="T10" fmla="*/ 5114 w 6136"/>
                <a:gd name="T11" fmla="*/ 9720 h 9720"/>
                <a:gd name="T12" fmla="*/ 1023 w 6136"/>
                <a:gd name="T13" fmla="*/ 9720 h 9720"/>
                <a:gd name="T14" fmla="*/ 0 w 6136"/>
                <a:gd name="T15" fmla="*/ 8698 h 9720"/>
                <a:gd name="T16" fmla="*/ 0 w 6136"/>
                <a:gd name="T17" fmla="*/ 1023 h 9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36" h="9720">
                  <a:moveTo>
                    <a:pt x="0" y="1023"/>
                  </a:moveTo>
                  <a:cubicBezTo>
                    <a:pt x="0" y="458"/>
                    <a:pt x="458" y="0"/>
                    <a:pt x="1023" y="0"/>
                  </a:cubicBezTo>
                  <a:lnTo>
                    <a:pt x="5114" y="0"/>
                  </a:lnTo>
                  <a:cubicBezTo>
                    <a:pt x="5679" y="0"/>
                    <a:pt x="6136" y="458"/>
                    <a:pt x="6136" y="1023"/>
                  </a:cubicBezTo>
                  <a:lnTo>
                    <a:pt x="6136" y="8698"/>
                  </a:lnTo>
                  <a:cubicBezTo>
                    <a:pt x="6136" y="9263"/>
                    <a:pt x="5679" y="9720"/>
                    <a:pt x="5114" y="9720"/>
                  </a:cubicBezTo>
                  <a:lnTo>
                    <a:pt x="1023" y="9720"/>
                  </a:lnTo>
                  <a:cubicBezTo>
                    <a:pt x="458" y="9720"/>
                    <a:pt x="0" y="9263"/>
                    <a:pt x="0" y="8698"/>
                  </a:cubicBezTo>
                  <a:lnTo>
                    <a:pt x="0" y="1023"/>
                  </a:lnTo>
                  <a:close/>
                </a:path>
              </a:pathLst>
            </a:custGeom>
            <a:noFill/>
            <a:ln w="15875" cap="flat">
              <a:solidFill>
                <a:srgbClr val="41719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7" name="Rectangle 42"/>
            <p:cNvSpPr>
              <a:spLocks noChangeArrowheads="1"/>
            </p:cNvSpPr>
            <p:nvPr/>
          </p:nvSpPr>
          <p:spPr bwMode="auto">
            <a:xfrm>
              <a:off x="1692" y="3482"/>
              <a:ext cx="817" cy="64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8" name="Rectangle 43"/>
            <p:cNvSpPr>
              <a:spLocks noChangeArrowheads="1"/>
            </p:cNvSpPr>
            <p:nvPr/>
          </p:nvSpPr>
          <p:spPr bwMode="auto">
            <a:xfrm>
              <a:off x="1840" y="3491"/>
              <a:ext cx="57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Base de </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39" name="Rectangle 44"/>
            <p:cNvSpPr>
              <a:spLocks noChangeArrowheads="1"/>
            </p:cNvSpPr>
            <p:nvPr/>
          </p:nvSpPr>
          <p:spPr bwMode="auto">
            <a:xfrm>
              <a:off x="1666" y="3662"/>
              <a:ext cx="961"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données et/ou </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40" name="Rectangle 45"/>
            <p:cNvSpPr>
              <a:spLocks noChangeArrowheads="1"/>
            </p:cNvSpPr>
            <p:nvPr/>
          </p:nvSpPr>
          <p:spPr bwMode="auto">
            <a:xfrm>
              <a:off x="1840" y="3814"/>
              <a:ext cx="598"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banques </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41" name="Rectangle 46"/>
            <p:cNvSpPr>
              <a:spLocks noChangeArrowheads="1"/>
            </p:cNvSpPr>
            <p:nvPr/>
          </p:nvSpPr>
          <p:spPr bwMode="auto">
            <a:xfrm>
              <a:off x="1823" y="3983"/>
              <a:ext cx="58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d’images</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42" name="Rectangle 47"/>
            <p:cNvSpPr>
              <a:spLocks noChangeArrowheads="1"/>
            </p:cNvSpPr>
            <p:nvPr/>
          </p:nvSpPr>
          <p:spPr bwMode="auto">
            <a:xfrm>
              <a:off x="2299" y="3947"/>
              <a:ext cx="8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43" name="Rectangle 48"/>
            <p:cNvSpPr>
              <a:spLocks noChangeArrowheads="1"/>
            </p:cNvSpPr>
            <p:nvPr/>
          </p:nvSpPr>
          <p:spPr bwMode="auto">
            <a:xfrm>
              <a:off x="1693" y="2948"/>
              <a:ext cx="769" cy="3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4" name="Rectangle 49"/>
            <p:cNvSpPr>
              <a:spLocks noChangeArrowheads="1"/>
            </p:cNvSpPr>
            <p:nvPr/>
          </p:nvSpPr>
          <p:spPr bwMode="auto">
            <a:xfrm>
              <a:off x="1664" y="2802"/>
              <a:ext cx="91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Interface web </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45" name="Rectangle 50"/>
            <p:cNvSpPr>
              <a:spLocks noChangeArrowheads="1"/>
            </p:cNvSpPr>
            <p:nvPr/>
          </p:nvSpPr>
          <p:spPr bwMode="auto">
            <a:xfrm>
              <a:off x="1802" y="2927"/>
              <a:ext cx="41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du SO</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46" name="Rectangle 51"/>
            <p:cNvSpPr>
              <a:spLocks noChangeArrowheads="1"/>
            </p:cNvSpPr>
            <p:nvPr/>
          </p:nvSpPr>
          <p:spPr bwMode="auto">
            <a:xfrm>
              <a:off x="2208" y="3136"/>
              <a:ext cx="8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48" name="Rectangle 53"/>
            <p:cNvSpPr>
              <a:spLocks noChangeArrowheads="1"/>
            </p:cNvSpPr>
            <p:nvPr/>
          </p:nvSpPr>
          <p:spPr bwMode="auto">
            <a:xfrm>
              <a:off x="3165" y="617"/>
              <a:ext cx="91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Interface web </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49" name="Rectangle 54"/>
            <p:cNvSpPr>
              <a:spLocks noChangeArrowheads="1"/>
            </p:cNvSpPr>
            <p:nvPr/>
          </p:nvSpPr>
          <p:spPr bwMode="auto">
            <a:xfrm>
              <a:off x="3352" y="759"/>
              <a:ext cx="477"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de l’OV</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50" name="Rectangle 55"/>
            <p:cNvSpPr>
              <a:spLocks noChangeArrowheads="1"/>
            </p:cNvSpPr>
            <p:nvPr/>
          </p:nvSpPr>
          <p:spPr bwMode="auto">
            <a:xfrm>
              <a:off x="3632" y="759"/>
              <a:ext cx="8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51" name="Rectangle 56"/>
            <p:cNvSpPr>
              <a:spLocks noChangeArrowheads="1"/>
            </p:cNvSpPr>
            <p:nvPr/>
          </p:nvSpPr>
          <p:spPr bwMode="auto">
            <a:xfrm>
              <a:off x="3014" y="962"/>
              <a:ext cx="1256"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+Base de données </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52" name="Rectangle 57"/>
            <p:cNvSpPr>
              <a:spLocks noChangeArrowheads="1"/>
            </p:cNvSpPr>
            <p:nvPr/>
          </p:nvSpPr>
          <p:spPr bwMode="auto">
            <a:xfrm>
              <a:off x="3167" y="1125"/>
              <a:ext cx="202"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de </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53" name="Rectangle 58"/>
            <p:cNvSpPr>
              <a:spLocks noChangeArrowheads="1"/>
            </p:cNvSpPr>
            <p:nvPr/>
          </p:nvSpPr>
          <p:spPr bwMode="auto">
            <a:xfrm>
              <a:off x="3358" y="1125"/>
              <a:ext cx="881"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métadonnées</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54" name="Rectangle 59"/>
            <p:cNvSpPr>
              <a:spLocks noChangeArrowheads="1"/>
            </p:cNvSpPr>
            <p:nvPr/>
          </p:nvSpPr>
          <p:spPr bwMode="auto">
            <a:xfrm>
              <a:off x="3912" y="1125"/>
              <a:ext cx="8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56" name="Rectangle 61"/>
            <p:cNvSpPr>
              <a:spLocks noChangeArrowheads="1"/>
            </p:cNvSpPr>
            <p:nvPr/>
          </p:nvSpPr>
          <p:spPr bwMode="auto">
            <a:xfrm>
              <a:off x="3110" y="2025"/>
              <a:ext cx="937"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Serveur REST</a:t>
              </a:r>
            </a:p>
            <a:p>
              <a:pPr marL="0" marR="0" lvl="0" indent="0" algn="ctr"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 (PHP)</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57" name="Rectangle 62"/>
            <p:cNvSpPr>
              <a:spLocks noChangeArrowheads="1"/>
            </p:cNvSpPr>
            <p:nvPr/>
          </p:nvSpPr>
          <p:spPr bwMode="auto">
            <a:xfrm>
              <a:off x="4030" y="2061"/>
              <a:ext cx="8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59" name="Line 64"/>
            <p:cNvSpPr>
              <a:spLocks noChangeShapeType="1"/>
            </p:cNvSpPr>
            <p:nvPr/>
          </p:nvSpPr>
          <p:spPr bwMode="auto">
            <a:xfrm>
              <a:off x="2769" y="1364"/>
              <a:ext cx="1633" cy="6"/>
            </a:xfrm>
            <a:prstGeom prst="line">
              <a:avLst/>
            </a:prstGeom>
            <a:ln w="25400">
              <a:headEnd/>
              <a:tailEnd/>
            </a:ln>
            <a:extLst/>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fr-FR"/>
            </a:p>
          </p:txBody>
        </p:sp>
        <p:sp>
          <p:nvSpPr>
            <p:cNvPr id="60" name="Line 65"/>
            <p:cNvSpPr>
              <a:spLocks noChangeShapeType="1"/>
            </p:cNvSpPr>
            <p:nvPr/>
          </p:nvSpPr>
          <p:spPr bwMode="auto">
            <a:xfrm>
              <a:off x="2788" y="1654"/>
              <a:ext cx="1602" cy="13"/>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fr-FR"/>
            </a:p>
          </p:txBody>
        </p:sp>
        <p:sp>
          <p:nvSpPr>
            <p:cNvPr id="61" name="Line 66"/>
            <p:cNvSpPr>
              <a:spLocks noChangeShapeType="1"/>
            </p:cNvSpPr>
            <p:nvPr/>
          </p:nvSpPr>
          <p:spPr bwMode="auto">
            <a:xfrm>
              <a:off x="2924" y="1994"/>
              <a:ext cx="1310" cy="12"/>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prstTxWarp prst="textNoShape">
                <a:avLst/>
              </a:prstTxWarp>
            </a:bodyPr>
            <a:lstStyle/>
            <a:p>
              <a:endParaRPr lang="fr-FR"/>
            </a:p>
          </p:txBody>
        </p:sp>
        <p:sp>
          <p:nvSpPr>
            <p:cNvPr id="63" name="Rectangle 68"/>
            <p:cNvSpPr>
              <a:spLocks noChangeArrowheads="1"/>
            </p:cNvSpPr>
            <p:nvPr/>
          </p:nvSpPr>
          <p:spPr bwMode="auto">
            <a:xfrm>
              <a:off x="2891" y="1423"/>
              <a:ext cx="1338"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Client REST en PHP</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128" name="Rectangle 69"/>
            <p:cNvSpPr>
              <a:spLocks noChangeArrowheads="1"/>
            </p:cNvSpPr>
            <p:nvPr/>
          </p:nvSpPr>
          <p:spPr bwMode="auto">
            <a:xfrm>
              <a:off x="3989" y="1451"/>
              <a:ext cx="8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32" name="Rectangle 73"/>
            <p:cNvSpPr>
              <a:spLocks noChangeArrowheads="1"/>
            </p:cNvSpPr>
            <p:nvPr/>
          </p:nvSpPr>
          <p:spPr bwMode="auto">
            <a:xfrm>
              <a:off x="4938" y="1977"/>
              <a:ext cx="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dirty="0" smtClean="0">
                  <a:ln>
                    <a:noFill/>
                  </a:ln>
                  <a:solidFill>
                    <a:srgbClr val="000000"/>
                  </a:solidFill>
                  <a:effectLst/>
                  <a:latin typeface="Calibri" panose="020F0502020204030204" pitchFamily="34" charset="0"/>
                </a:rPr>
                <a:t> </a:t>
              </a: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sp>
          <p:nvSpPr>
            <p:cNvPr id="134" name="Rectangle 75"/>
            <p:cNvSpPr>
              <a:spLocks noChangeArrowheads="1"/>
            </p:cNvSpPr>
            <p:nvPr/>
          </p:nvSpPr>
          <p:spPr bwMode="auto">
            <a:xfrm>
              <a:off x="5193" y="1977"/>
              <a:ext cx="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37" name="Rectangle 78"/>
            <p:cNvSpPr>
              <a:spLocks noChangeArrowheads="1"/>
            </p:cNvSpPr>
            <p:nvPr/>
          </p:nvSpPr>
          <p:spPr bwMode="auto">
            <a:xfrm>
              <a:off x="4946" y="2172"/>
              <a:ext cx="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39" name="Rectangle 80"/>
            <p:cNvSpPr>
              <a:spLocks noChangeArrowheads="1"/>
            </p:cNvSpPr>
            <p:nvPr/>
          </p:nvSpPr>
          <p:spPr bwMode="auto">
            <a:xfrm>
              <a:off x="5187" y="2172"/>
              <a:ext cx="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41" name="Rectangle 82"/>
            <p:cNvSpPr>
              <a:spLocks noChangeArrowheads="1"/>
            </p:cNvSpPr>
            <p:nvPr/>
          </p:nvSpPr>
          <p:spPr bwMode="auto">
            <a:xfrm>
              <a:off x="5151" y="2289"/>
              <a:ext cx="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42" name="Rectangle 83"/>
            <p:cNvSpPr>
              <a:spLocks noChangeArrowheads="1"/>
            </p:cNvSpPr>
            <p:nvPr/>
          </p:nvSpPr>
          <p:spPr bwMode="auto">
            <a:xfrm>
              <a:off x="5172" y="2289"/>
              <a:ext cx="97"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44" name="Rectangle 85"/>
            <p:cNvSpPr>
              <a:spLocks noChangeArrowheads="1"/>
            </p:cNvSpPr>
            <p:nvPr/>
          </p:nvSpPr>
          <p:spPr bwMode="auto">
            <a:xfrm>
              <a:off x="4682" y="2406"/>
              <a:ext cx="7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100" b="0" i="0" u="none" strike="noStrike" cap="none" normalizeH="0" baseline="0" smtClean="0">
                  <a:ln>
                    <a:noFill/>
                  </a:ln>
                  <a:solidFill>
                    <a:srgbClr val="000000"/>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46" name="Line 86"/>
            <p:cNvSpPr>
              <a:spLocks noChangeShapeType="1"/>
            </p:cNvSpPr>
            <p:nvPr/>
          </p:nvSpPr>
          <p:spPr bwMode="auto">
            <a:xfrm>
              <a:off x="1624" y="3451"/>
              <a:ext cx="915" cy="0"/>
            </a:xfrm>
            <a:prstGeom prst="line">
              <a:avLst/>
            </a:prstGeom>
            <a:noFill/>
            <a:ln w="7938" cap="flat">
              <a:solidFill>
                <a:srgbClr val="5B9BD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47" name="Freeform 87"/>
            <p:cNvSpPr>
              <a:spLocks/>
            </p:cNvSpPr>
            <p:nvPr/>
          </p:nvSpPr>
          <p:spPr bwMode="auto">
            <a:xfrm>
              <a:off x="3852" y="2748"/>
              <a:ext cx="908" cy="1439"/>
            </a:xfrm>
            <a:custGeom>
              <a:avLst/>
              <a:gdLst>
                <a:gd name="T0" fmla="*/ 0 w 6128"/>
                <a:gd name="T1" fmla="*/ 1022 h 9728"/>
                <a:gd name="T2" fmla="*/ 1022 w 6128"/>
                <a:gd name="T3" fmla="*/ 0 h 9728"/>
                <a:gd name="T4" fmla="*/ 5107 w 6128"/>
                <a:gd name="T5" fmla="*/ 0 h 9728"/>
                <a:gd name="T6" fmla="*/ 6128 w 6128"/>
                <a:gd name="T7" fmla="*/ 1022 h 9728"/>
                <a:gd name="T8" fmla="*/ 6128 w 6128"/>
                <a:gd name="T9" fmla="*/ 8707 h 9728"/>
                <a:gd name="T10" fmla="*/ 5107 w 6128"/>
                <a:gd name="T11" fmla="*/ 9728 h 9728"/>
                <a:gd name="T12" fmla="*/ 1022 w 6128"/>
                <a:gd name="T13" fmla="*/ 9728 h 9728"/>
                <a:gd name="T14" fmla="*/ 0 w 6128"/>
                <a:gd name="T15" fmla="*/ 8707 h 9728"/>
                <a:gd name="T16" fmla="*/ 0 w 6128"/>
                <a:gd name="T17" fmla="*/ 1022 h 9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8" h="9728">
                  <a:moveTo>
                    <a:pt x="0" y="1022"/>
                  </a:moveTo>
                  <a:cubicBezTo>
                    <a:pt x="0" y="458"/>
                    <a:pt x="458" y="0"/>
                    <a:pt x="1022" y="0"/>
                  </a:cubicBezTo>
                  <a:lnTo>
                    <a:pt x="5107" y="0"/>
                  </a:lnTo>
                  <a:cubicBezTo>
                    <a:pt x="5671" y="0"/>
                    <a:pt x="6128" y="458"/>
                    <a:pt x="6128" y="1022"/>
                  </a:cubicBezTo>
                  <a:lnTo>
                    <a:pt x="6128" y="8707"/>
                  </a:lnTo>
                  <a:cubicBezTo>
                    <a:pt x="6128" y="9271"/>
                    <a:pt x="5671" y="9728"/>
                    <a:pt x="5107" y="9728"/>
                  </a:cubicBezTo>
                  <a:lnTo>
                    <a:pt x="1022" y="9728"/>
                  </a:lnTo>
                  <a:cubicBezTo>
                    <a:pt x="458" y="9728"/>
                    <a:pt x="0" y="9271"/>
                    <a:pt x="0" y="8707"/>
                  </a:cubicBezTo>
                  <a:lnTo>
                    <a:pt x="0" y="1022"/>
                  </a:lnTo>
                  <a:close/>
                </a:path>
              </a:pathLst>
            </a:custGeom>
            <a:noFill/>
            <a:ln w="15875" cap="flat">
              <a:solidFill>
                <a:srgbClr val="41719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48" name="Freeform 88"/>
            <p:cNvSpPr>
              <a:spLocks noEditPoints="1"/>
            </p:cNvSpPr>
            <p:nvPr/>
          </p:nvSpPr>
          <p:spPr bwMode="auto">
            <a:xfrm>
              <a:off x="2967" y="3442"/>
              <a:ext cx="1428" cy="24"/>
            </a:xfrm>
            <a:custGeom>
              <a:avLst/>
              <a:gdLst>
                <a:gd name="T0" fmla="*/ 53 w 1428"/>
                <a:gd name="T1" fmla="*/ 1 h 24"/>
                <a:gd name="T2" fmla="*/ 0 w 1428"/>
                <a:gd name="T3" fmla="*/ 18 h 24"/>
                <a:gd name="T4" fmla="*/ 71 w 1428"/>
                <a:gd name="T5" fmla="*/ 1 h 24"/>
                <a:gd name="T6" fmla="*/ 124 w 1428"/>
                <a:gd name="T7" fmla="*/ 19 h 24"/>
                <a:gd name="T8" fmla="*/ 71 w 1428"/>
                <a:gd name="T9" fmla="*/ 1 h 24"/>
                <a:gd name="T10" fmla="*/ 196 w 1428"/>
                <a:gd name="T11" fmla="*/ 1 h 24"/>
                <a:gd name="T12" fmla="*/ 142 w 1428"/>
                <a:gd name="T13" fmla="*/ 19 h 24"/>
                <a:gd name="T14" fmla="*/ 213 w 1428"/>
                <a:gd name="T15" fmla="*/ 1 h 24"/>
                <a:gd name="T16" fmla="*/ 267 w 1428"/>
                <a:gd name="T17" fmla="*/ 19 h 24"/>
                <a:gd name="T18" fmla="*/ 213 w 1428"/>
                <a:gd name="T19" fmla="*/ 1 h 24"/>
                <a:gd name="T20" fmla="*/ 338 w 1428"/>
                <a:gd name="T21" fmla="*/ 2 h 24"/>
                <a:gd name="T22" fmla="*/ 284 w 1428"/>
                <a:gd name="T23" fmla="*/ 19 h 24"/>
                <a:gd name="T24" fmla="*/ 356 w 1428"/>
                <a:gd name="T25" fmla="*/ 2 h 24"/>
                <a:gd name="T26" fmla="*/ 409 w 1428"/>
                <a:gd name="T27" fmla="*/ 20 h 24"/>
                <a:gd name="T28" fmla="*/ 356 w 1428"/>
                <a:gd name="T29" fmla="*/ 2 h 24"/>
                <a:gd name="T30" fmla="*/ 480 w 1428"/>
                <a:gd name="T31" fmla="*/ 2 h 24"/>
                <a:gd name="T32" fmla="*/ 427 w 1428"/>
                <a:gd name="T33" fmla="*/ 20 h 24"/>
                <a:gd name="T34" fmla="*/ 498 w 1428"/>
                <a:gd name="T35" fmla="*/ 2 h 24"/>
                <a:gd name="T36" fmla="*/ 551 w 1428"/>
                <a:gd name="T37" fmla="*/ 20 h 24"/>
                <a:gd name="T38" fmla="*/ 498 w 1428"/>
                <a:gd name="T39" fmla="*/ 2 h 24"/>
                <a:gd name="T40" fmla="*/ 622 w 1428"/>
                <a:gd name="T41" fmla="*/ 3 h 24"/>
                <a:gd name="T42" fmla="*/ 569 w 1428"/>
                <a:gd name="T43" fmla="*/ 20 h 24"/>
                <a:gd name="T44" fmla="*/ 640 w 1428"/>
                <a:gd name="T45" fmla="*/ 3 h 24"/>
                <a:gd name="T46" fmla="*/ 693 w 1428"/>
                <a:gd name="T47" fmla="*/ 21 h 24"/>
                <a:gd name="T48" fmla="*/ 640 w 1428"/>
                <a:gd name="T49" fmla="*/ 3 h 24"/>
                <a:gd name="T50" fmla="*/ 765 w 1428"/>
                <a:gd name="T51" fmla="*/ 4 h 24"/>
                <a:gd name="T52" fmla="*/ 711 w 1428"/>
                <a:gd name="T53" fmla="*/ 21 h 24"/>
                <a:gd name="T54" fmla="*/ 782 w 1428"/>
                <a:gd name="T55" fmla="*/ 4 h 24"/>
                <a:gd name="T56" fmla="*/ 835 w 1428"/>
                <a:gd name="T57" fmla="*/ 22 h 24"/>
                <a:gd name="T58" fmla="*/ 782 w 1428"/>
                <a:gd name="T59" fmla="*/ 4 h 24"/>
                <a:gd name="T60" fmla="*/ 907 w 1428"/>
                <a:gd name="T61" fmla="*/ 4 h 24"/>
                <a:gd name="T62" fmla="*/ 853 w 1428"/>
                <a:gd name="T63" fmla="*/ 22 h 24"/>
                <a:gd name="T64" fmla="*/ 925 w 1428"/>
                <a:gd name="T65" fmla="*/ 4 h 24"/>
                <a:gd name="T66" fmla="*/ 978 w 1428"/>
                <a:gd name="T67" fmla="*/ 22 h 24"/>
                <a:gd name="T68" fmla="*/ 925 w 1428"/>
                <a:gd name="T69" fmla="*/ 4 h 24"/>
                <a:gd name="T70" fmla="*/ 1049 w 1428"/>
                <a:gd name="T71" fmla="*/ 5 h 24"/>
                <a:gd name="T72" fmla="*/ 996 w 1428"/>
                <a:gd name="T73" fmla="*/ 22 h 24"/>
                <a:gd name="T74" fmla="*/ 1067 w 1428"/>
                <a:gd name="T75" fmla="*/ 5 h 24"/>
                <a:gd name="T76" fmla="*/ 1120 w 1428"/>
                <a:gd name="T77" fmla="*/ 23 h 24"/>
                <a:gd name="T78" fmla="*/ 1067 w 1428"/>
                <a:gd name="T79" fmla="*/ 5 h 24"/>
                <a:gd name="T80" fmla="*/ 1191 w 1428"/>
                <a:gd name="T81" fmla="*/ 5 h 24"/>
                <a:gd name="T82" fmla="*/ 1138 w 1428"/>
                <a:gd name="T83" fmla="*/ 23 h 24"/>
                <a:gd name="T84" fmla="*/ 1209 w 1428"/>
                <a:gd name="T85" fmla="*/ 5 h 24"/>
                <a:gd name="T86" fmla="*/ 1262 w 1428"/>
                <a:gd name="T87" fmla="*/ 23 h 24"/>
                <a:gd name="T88" fmla="*/ 1209 w 1428"/>
                <a:gd name="T89" fmla="*/ 5 h 24"/>
                <a:gd name="T90" fmla="*/ 1334 w 1428"/>
                <a:gd name="T91" fmla="*/ 6 h 24"/>
                <a:gd name="T92" fmla="*/ 1280 w 1428"/>
                <a:gd name="T93" fmla="*/ 23 h 24"/>
                <a:gd name="T94" fmla="*/ 1351 w 1428"/>
                <a:gd name="T95" fmla="*/ 6 h 24"/>
                <a:gd name="T96" fmla="*/ 1404 w 1428"/>
                <a:gd name="T97" fmla="*/ 24 h 24"/>
                <a:gd name="T98" fmla="*/ 1351 w 1428"/>
                <a:gd name="T99" fmla="*/ 6 h 24"/>
                <a:gd name="T100" fmla="*/ 1428 w 1428"/>
                <a:gd name="T101" fmla="*/ 6 h 24"/>
                <a:gd name="T102" fmla="*/ 1422 w 1428"/>
                <a:gd name="T10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28" h="24">
                  <a:moveTo>
                    <a:pt x="0" y="0"/>
                  </a:moveTo>
                  <a:lnTo>
                    <a:pt x="53" y="1"/>
                  </a:lnTo>
                  <a:lnTo>
                    <a:pt x="53" y="18"/>
                  </a:lnTo>
                  <a:lnTo>
                    <a:pt x="0" y="18"/>
                  </a:lnTo>
                  <a:lnTo>
                    <a:pt x="0" y="0"/>
                  </a:lnTo>
                  <a:close/>
                  <a:moveTo>
                    <a:pt x="71" y="1"/>
                  </a:moveTo>
                  <a:lnTo>
                    <a:pt x="124" y="1"/>
                  </a:lnTo>
                  <a:lnTo>
                    <a:pt x="124" y="19"/>
                  </a:lnTo>
                  <a:lnTo>
                    <a:pt x="71" y="18"/>
                  </a:lnTo>
                  <a:lnTo>
                    <a:pt x="71" y="1"/>
                  </a:lnTo>
                  <a:close/>
                  <a:moveTo>
                    <a:pt x="142" y="1"/>
                  </a:moveTo>
                  <a:lnTo>
                    <a:pt x="196" y="1"/>
                  </a:lnTo>
                  <a:lnTo>
                    <a:pt x="195" y="19"/>
                  </a:lnTo>
                  <a:lnTo>
                    <a:pt x="142" y="19"/>
                  </a:lnTo>
                  <a:lnTo>
                    <a:pt x="142" y="1"/>
                  </a:lnTo>
                  <a:close/>
                  <a:moveTo>
                    <a:pt x="213" y="1"/>
                  </a:moveTo>
                  <a:lnTo>
                    <a:pt x="267" y="1"/>
                  </a:lnTo>
                  <a:lnTo>
                    <a:pt x="267" y="19"/>
                  </a:lnTo>
                  <a:lnTo>
                    <a:pt x="213" y="19"/>
                  </a:lnTo>
                  <a:lnTo>
                    <a:pt x="213" y="1"/>
                  </a:lnTo>
                  <a:close/>
                  <a:moveTo>
                    <a:pt x="284" y="1"/>
                  </a:moveTo>
                  <a:lnTo>
                    <a:pt x="338" y="2"/>
                  </a:lnTo>
                  <a:lnTo>
                    <a:pt x="338" y="19"/>
                  </a:lnTo>
                  <a:lnTo>
                    <a:pt x="284" y="19"/>
                  </a:lnTo>
                  <a:lnTo>
                    <a:pt x="284" y="1"/>
                  </a:lnTo>
                  <a:close/>
                  <a:moveTo>
                    <a:pt x="356" y="2"/>
                  </a:moveTo>
                  <a:lnTo>
                    <a:pt x="409" y="2"/>
                  </a:lnTo>
                  <a:lnTo>
                    <a:pt x="409" y="20"/>
                  </a:lnTo>
                  <a:lnTo>
                    <a:pt x="355" y="19"/>
                  </a:lnTo>
                  <a:lnTo>
                    <a:pt x="356" y="2"/>
                  </a:lnTo>
                  <a:close/>
                  <a:moveTo>
                    <a:pt x="427" y="2"/>
                  </a:moveTo>
                  <a:lnTo>
                    <a:pt x="480" y="2"/>
                  </a:lnTo>
                  <a:lnTo>
                    <a:pt x="480" y="20"/>
                  </a:lnTo>
                  <a:lnTo>
                    <a:pt x="427" y="20"/>
                  </a:lnTo>
                  <a:lnTo>
                    <a:pt x="427" y="2"/>
                  </a:lnTo>
                  <a:close/>
                  <a:moveTo>
                    <a:pt x="498" y="2"/>
                  </a:moveTo>
                  <a:lnTo>
                    <a:pt x="551" y="3"/>
                  </a:lnTo>
                  <a:lnTo>
                    <a:pt x="551" y="20"/>
                  </a:lnTo>
                  <a:lnTo>
                    <a:pt x="498" y="20"/>
                  </a:lnTo>
                  <a:lnTo>
                    <a:pt x="498" y="2"/>
                  </a:lnTo>
                  <a:close/>
                  <a:moveTo>
                    <a:pt x="569" y="3"/>
                  </a:moveTo>
                  <a:lnTo>
                    <a:pt x="622" y="3"/>
                  </a:lnTo>
                  <a:lnTo>
                    <a:pt x="622" y="21"/>
                  </a:lnTo>
                  <a:lnTo>
                    <a:pt x="569" y="20"/>
                  </a:lnTo>
                  <a:lnTo>
                    <a:pt x="569" y="3"/>
                  </a:lnTo>
                  <a:close/>
                  <a:moveTo>
                    <a:pt x="640" y="3"/>
                  </a:moveTo>
                  <a:lnTo>
                    <a:pt x="693" y="3"/>
                  </a:lnTo>
                  <a:lnTo>
                    <a:pt x="693" y="21"/>
                  </a:lnTo>
                  <a:lnTo>
                    <a:pt x="640" y="21"/>
                  </a:lnTo>
                  <a:lnTo>
                    <a:pt x="640" y="3"/>
                  </a:lnTo>
                  <a:close/>
                  <a:moveTo>
                    <a:pt x="711" y="3"/>
                  </a:moveTo>
                  <a:lnTo>
                    <a:pt x="765" y="4"/>
                  </a:lnTo>
                  <a:lnTo>
                    <a:pt x="764" y="21"/>
                  </a:lnTo>
                  <a:lnTo>
                    <a:pt x="711" y="21"/>
                  </a:lnTo>
                  <a:lnTo>
                    <a:pt x="711" y="3"/>
                  </a:lnTo>
                  <a:close/>
                  <a:moveTo>
                    <a:pt x="782" y="4"/>
                  </a:moveTo>
                  <a:lnTo>
                    <a:pt x="836" y="4"/>
                  </a:lnTo>
                  <a:lnTo>
                    <a:pt x="835" y="22"/>
                  </a:lnTo>
                  <a:lnTo>
                    <a:pt x="782" y="21"/>
                  </a:lnTo>
                  <a:lnTo>
                    <a:pt x="782" y="4"/>
                  </a:lnTo>
                  <a:close/>
                  <a:moveTo>
                    <a:pt x="853" y="4"/>
                  </a:moveTo>
                  <a:lnTo>
                    <a:pt x="907" y="4"/>
                  </a:lnTo>
                  <a:lnTo>
                    <a:pt x="907" y="22"/>
                  </a:lnTo>
                  <a:lnTo>
                    <a:pt x="853" y="22"/>
                  </a:lnTo>
                  <a:lnTo>
                    <a:pt x="853" y="4"/>
                  </a:lnTo>
                  <a:close/>
                  <a:moveTo>
                    <a:pt x="925" y="4"/>
                  </a:moveTo>
                  <a:lnTo>
                    <a:pt x="978" y="4"/>
                  </a:lnTo>
                  <a:lnTo>
                    <a:pt x="978" y="22"/>
                  </a:lnTo>
                  <a:lnTo>
                    <a:pt x="924" y="22"/>
                  </a:lnTo>
                  <a:lnTo>
                    <a:pt x="925" y="4"/>
                  </a:lnTo>
                  <a:close/>
                  <a:moveTo>
                    <a:pt x="996" y="4"/>
                  </a:moveTo>
                  <a:lnTo>
                    <a:pt x="1049" y="5"/>
                  </a:lnTo>
                  <a:lnTo>
                    <a:pt x="1049" y="22"/>
                  </a:lnTo>
                  <a:lnTo>
                    <a:pt x="996" y="22"/>
                  </a:lnTo>
                  <a:lnTo>
                    <a:pt x="996" y="4"/>
                  </a:lnTo>
                  <a:close/>
                  <a:moveTo>
                    <a:pt x="1067" y="5"/>
                  </a:moveTo>
                  <a:lnTo>
                    <a:pt x="1120" y="5"/>
                  </a:lnTo>
                  <a:lnTo>
                    <a:pt x="1120" y="23"/>
                  </a:lnTo>
                  <a:lnTo>
                    <a:pt x="1067" y="22"/>
                  </a:lnTo>
                  <a:lnTo>
                    <a:pt x="1067" y="5"/>
                  </a:lnTo>
                  <a:close/>
                  <a:moveTo>
                    <a:pt x="1138" y="5"/>
                  </a:moveTo>
                  <a:lnTo>
                    <a:pt x="1191" y="5"/>
                  </a:lnTo>
                  <a:lnTo>
                    <a:pt x="1191" y="23"/>
                  </a:lnTo>
                  <a:lnTo>
                    <a:pt x="1138" y="23"/>
                  </a:lnTo>
                  <a:lnTo>
                    <a:pt x="1138" y="5"/>
                  </a:lnTo>
                  <a:close/>
                  <a:moveTo>
                    <a:pt x="1209" y="5"/>
                  </a:moveTo>
                  <a:lnTo>
                    <a:pt x="1262" y="6"/>
                  </a:lnTo>
                  <a:lnTo>
                    <a:pt x="1262" y="23"/>
                  </a:lnTo>
                  <a:lnTo>
                    <a:pt x="1209" y="23"/>
                  </a:lnTo>
                  <a:lnTo>
                    <a:pt x="1209" y="5"/>
                  </a:lnTo>
                  <a:close/>
                  <a:moveTo>
                    <a:pt x="1280" y="6"/>
                  </a:moveTo>
                  <a:lnTo>
                    <a:pt x="1334" y="6"/>
                  </a:lnTo>
                  <a:lnTo>
                    <a:pt x="1333" y="24"/>
                  </a:lnTo>
                  <a:lnTo>
                    <a:pt x="1280" y="23"/>
                  </a:lnTo>
                  <a:lnTo>
                    <a:pt x="1280" y="6"/>
                  </a:lnTo>
                  <a:close/>
                  <a:moveTo>
                    <a:pt x="1351" y="6"/>
                  </a:moveTo>
                  <a:lnTo>
                    <a:pt x="1405" y="6"/>
                  </a:lnTo>
                  <a:lnTo>
                    <a:pt x="1404" y="24"/>
                  </a:lnTo>
                  <a:lnTo>
                    <a:pt x="1351" y="24"/>
                  </a:lnTo>
                  <a:lnTo>
                    <a:pt x="1351" y="6"/>
                  </a:lnTo>
                  <a:close/>
                  <a:moveTo>
                    <a:pt x="1422" y="6"/>
                  </a:moveTo>
                  <a:lnTo>
                    <a:pt x="1428" y="6"/>
                  </a:lnTo>
                  <a:lnTo>
                    <a:pt x="1428" y="24"/>
                  </a:lnTo>
                  <a:lnTo>
                    <a:pt x="1422" y="24"/>
                  </a:lnTo>
                  <a:lnTo>
                    <a:pt x="1422" y="6"/>
                  </a:lnTo>
                  <a:close/>
                </a:path>
              </a:pathLst>
            </a:custGeom>
            <a:solidFill>
              <a:srgbClr val="5B9BD5"/>
            </a:solidFill>
            <a:ln w="0" cap="flat">
              <a:solidFill>
                <a:srgbClr val="5B9BD5"/>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51" name="Freeform 91"/>
            <p:cNvSpPr>
              <a:spLocks noEditPoints="1"/>
            </p:cNvSpPr>
            <p:nvPr/>
          </p:nvSpPr>
          <p:spPr bwMode="auto">
            <a:xfrm>
              <a:off x="3414" y="1674"/>
              <a:ext cx="84" cy="333"/>
            </a:xfrm>
            <a:custGeom>
              <a:avLst/>
              <a:gdLst>
                <a:gd name="T0" fmla="*/ 35 w 60"/>
                <a:gd name="T1" fmla="*/ 0 h 333"/>
                <a:gd name="T2" fmla="*/ 35 w 60"/>
                <a:gd name="T3" fmla="*/ 284 h 333"/>
                <a:gd name="T4" fmla="*/ 25 w 60"/>
                <a:gd name="T5" fmla="*/ 284 h 333"/>
                <a:gd name="T6" fmla="*/ 25 w 60"/>
                <a:gd name="T7" fmla="*/ 0 h 333"/>
                <a:gd name="T8" fmla="*/ 35 w 60"/>
                <a:gd name="T9" fmla="*/ 0 h 333"/>
                <a:gd name="T10" fmla="*/ 60 w 60"/>
                <a:gd name="T11" fmla="*/ 274 h 333"/>
                <a:gd name="T12" fmla="*/ 30 w 60"/>
                <a:gd name="T13" fmla="*/ 333 h 333"/>
                <a:gd name="T14" fmla="*/ 0 w 60"/>
                <a:gd name="T15" fmla="*/ 274 h 333"/>
                <a:gd name="T16" fmla="*/ 60 w 60"/>
                <a:gd name="T17" fmla="*/ 27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333">
                  <a:moveTo>
                    <a:pt x="35" y="0"/>
                  </a:moveTo>
                  <a:lnTo>
                    <a:pt x="35" y="284"/>
                  </a:lnTo>
                  <a:lnTo>
                    <a:pt x="25" y="284"/>
                  </a:lnTo>
                  <a:lnTo>
                    <a:pt x="25" y="0"/>
                  </a:lnTo>
                  <a:lnTo>
                    <a:pt x="35" y="0"/>
                  </a:lnTo>
                  <a:close/>
                  <a:moveTo>
                    <a:pt x="60" y="274"/>
                  </a:moveTo>
                  <a:lnTo>
                    <a:pt x="30" y="333"/>
                  </a:lnTo>
                  <a:lnTo>
                    <a:pt x="0" y="274"/>
                  </a:lnTo>
                  <a:lnTo>
                    <a:pt x="60" y="274"/>
                  </a:lnTo>
                  <a:close/>
                </a:path>
              </a:pathLst>
            </a:cu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fr-FR"/>
            </a:p>
          </p:txBody>
        </p:sp>
        <p:sp>
          <p:nvSpPr>
            <p:cNvPr id="152" name="Freeform 92"/>
            <p:cNvSpPr>
              <a:spLocks noEditPoints="1"/>
            </p:cNvSpPr>
            <p:nvPr/>
          </p:nvSpPr>
          <p:spPr bwMode="auto">
            <a:xfrm flipV="1">
              <a:off x="3582" y="1656"/>
              <a:ext cx="74" cy="349"/>
            </a:xfrm>
            <a:custGeom>
              <a:avLst/>
              <a:gdLst>
                <a:gd name="T0" fmla="*/ 34 w 59"/>
                <a:gd name="T1" fmla="*/ 0 h 333"/>
                <a:gd name="T2" fmla="*/ 34 w 59"/>
                <a:gd name="T3" fmla="*/ 284 h 333"/>
                <a:gd name="T4" fmla="*/ 24 w 59"/>
                <a:gd name="T5" fmla="*/ 284 h 333"/>
                <a:gd name="T6" fmla="*/ 24 w 59"/>
                <a:gd name="T7" fmla="*/ 0 h 333"/>
                <a:gd name="T8" fmla="*/ 34 w 59"/>
                <a:gd name="T9" fmla="*/ 0 h 333"/>
                <a:gd name="T10" fmla="*/ 59 w 59"/>
                <a:gd name="T11" fmla="*/ 274 h 333"/>
                <a:gd name="T12" fmla="*/ 29 w 59"/>
                <a:gd name="T13" fmla="*/ 333 h 333"/>
                <a:gd name="T14" fmla="*/ 0 w 59"/>
                <a:gd name="T15" fmla="*/ 274 h 333"/>
                <a:gd name="T16" fmla="*/ 59 w 59"/>
                <a:gd name="T17" fmla="*/ 27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333">
                  <a:moveTo>
                    <a:pt x="34" y="0"/>
                  </a:moveTo>
                  <a:lnTo>
                    <a:pt x="34" y="284"/>
                  </a:lnTo>
                  <a:lnTo>
                    <a:pt x="24" y="284"/>
                  </a:lnTo>
                  <a:lnTo>
                    <a:pt x="24" y="0"/>
                  </a:lnTo>
                  <a:lnTo>
                    <a:pt x="34" y="0"/>
                  </a:lnTo>
                  <a:close/>
                  <a:moveTo>
                    <a:pt x="59" y="274"/>
                  </a:moveTo>
                  <a:lnTo>
                    <a:pt x="29" y="333"/>
                  </a:lnTo>
                  <a:lnTo>
                    <a:pt x="0" y="274"/>
                  </a:lnTo>
                  <a:lnTo>
                    <a:pt x="59" y="274"/>
                  </a:lnTo>
                  <a:close/>
                </a:path>
              </a:pathLst>
            </a:cu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fr-FR"/>
            </a:p>
          </p:txBody>
        </p:sp>
        <p:sp>
          <p:nvSpPr>
            <p:cNvPr id="155" name="Rectangle 95"/>
            <p:cNvSpPr>
              <a:spLocks noChangeArrowheads="1"/>
            </p:cNvSpPr>
            <p:nvPr/>
          </p:nvSpPr>
          <p:spPr bwMode="auto">
            <a:xfrm>
              <a:off x="3753" y="1796"/>
              <a:ext cx="8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dirty="0" smtClean="0">
                  <a:ln>
                    <a:noFill/>
                  </a:ln>
                  <a:solidFill>
                    <a:srgbClr val="000000"/>
                  </a:solidFill>
                  <a:effectLst/>
                  <a:latin typeface="Calibri" panose="020F0502020204030204" pitchFamily="34" charset="0"/>
                </a:rPr>
                <a:t> </a:t>
              </a:r>
              <a:endParaRPr kumimoji="0" lang="fr-FR" altLang="fr-FR" sz="1800" b="0" i="0" u="none" strike="noStrike" cap="none" normalizeH="0" baseline="0" dirty="0" smtClean="0">
                <a:ln>
                  <a:noFill/>
                </a:ln>
                <a:solidFill>
                  <a:schemeClr val="tx1"/>
                </a:solidFill>
                <a:effectLst/>
                <a:latin typeface="Arial" panose="020B0604020202020204" pitchFamily="34" charset="0"/>
              </a:endParaRPr>
            </a:p>
          </p:txBody>
        </p:sp>
        <p:sp>
          <p:nvSpPr>
            <p:cNvPr id="158" name="Line 98"/>
            <p:cNvSpPr>
              <a:spLocks noChangeShapeType="1"/>
            </p:cNvSpPr>
            <p:nvPr/>
          </p:nvSpPr>
          <p:spPr bwMode="auto">
            <a:xfrm flipH="1">
              <a:off x="1369" y="2316"/>
              <a:ext cx="1927" cy="309"/>
            </a:xfrm>
            <a:prstGeom prst="line">
              <a:avLst/>
            </a:prstGeom>
            <a:noFill/>
            <a:ln w="25400" cap="flat">
              <a:solidFill>
                <a:srgbClr val="5B9BD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59" name="Line 99"/>
            <p:cNvSpPr>
              <a:spLocks noChangeShapeType="1"/>
            </p:cNvSpPr>
            <p:nvPr/>
          </p:nvSpPr>
          <p:spPr bwMode="auto">
            <a:xfrm flipH="1">
              <a:off x="1371" y="2636"/>
              <a:ext cx="1" cy="1080"/>
            </a:xfrm>
            <a:prstGeom prst="line">
              <a:avLst/>
            </a:prstGeom>
            <a:noFill/>
            <a:ln w="25400" cap="flat">
              <a:solidFill>
                <a:srgbClr val="5B9BD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60" name="Freeform 100"/>
            <p:cNvSpPr>
              <a:spLocks noEditPoints="1"/>
            </p:cNvSpPr>
            <p:nvPr/>
          </p:nvSpPr>
          <p:spPr bwMode="auto">
            <a:xfrm>
              <a:off x="1371" y="3687"/>
              <a:ext cx="265" cy="59"/>
            </a:xfrm>
            <a:custGeom>
              <a:avLst/>
              <a:gdLst>
                <a:gd name="T0" fmla="*/ 0 w 265"/>
                <a:gd name="T1" fmla="*/ 25 h 59"/>
                <a:gd name="T2" fmla="*/ 216 w 265"/>
                <a:gd name="T3" fmla="*/ 25 h 59"/>
                <a:gd name="T4" fmla="*/ 216 w 265"/>
                <a:gd name="T5" fmla="*/ 35 h 59"/>
                <a:gd name="T6" fmla="*/ 0 w 265"/>
                <a:gd name="T7" fmla="*/ 35 h 59"/>
                <a:gd name="T8" fmla="*/ 0 w 265"/>
                <a:gd name="T9" fmla="*/ 25 h 59"/>
                <a:gd name="T10" fmla="*/ 206 w 265"/>
                <a:gd name="T11" fmla="*/ 0 h 59"/>
                <a:gd name="T12" fmla="*/ 265 w 265"/>
                <a:gd name="T13" fmla="*/ 30 h 59"/>
                <a:gd name="T14" fmla="*/ 206 w 265"/>
                <a:gd name="T15" fmla="*/ 59 h 59"/>
                <a:gd name="T16" fmla="*/ 206 w 265"/>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5" h="59">
                  <a:moveTo>
                    <a:pt x="0" y="25"/>
                  </a:moveTo>
                  <a:lnTo>
                    <a:pt x="216" y="25"/>
                  </a:lnTo>
                  <a:lnTo>
                    <a:pt x="216" y="35"/>
                  </a:lnTo>
                  <a:lnTo>
                    <a:pt x="0" y="35"/>
                  </a:lnTo>
                  <a:lnTo>
                    <a:pt x="0" y="25"/>
                  </a:lnTo>
                  <a:close/>
                  <a:moveTo>
                    <a:pt x="206" y="0"/>
                  </a:moveTo>
                  <a:lnTo>
                    <a:pt x="265" y="30"/>
                  </a:lnTo>
                  <a:lnTo>
                    <a:pt x="206" y="59"/>
                  </a:lnTo>
                  <a:lnTo>
                    <a:pt x="206" y="0"/>
                  </a:lnTo>
                  <a:close/>
                </a:path>
              </a:pathLst>
            </a:custGeom>
            <a:solidFill>
              <a:srgbClr val="5B9BD5"/>
            </a:solidFill>
            <a:ln w="25400" cap="flat">
              <a:solidFill>
                <a:srgbClr val="5B9BD5"/>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sp>
          <p:nvSpPr>
            <p:cNvPr id="162" name="Freeform 102"/>
            <p:cNvSpPr>
              <a:spLocks/>
            </p:cNvSpPr>
            <p:nvPr/>
          </p:nvSpPr>
          <p:spPr bwMode="auto">
            <a:xfrm>
              <a:off x="1246" y="48"/>
              <a:ext cx="977" cy="612"/>
            </a:xfrm>
            <a:custGeom>
              <a:avLst/>
              <a:gdLst>
                <a:gd name="T0" fmla="*/ 0 w 977"/>
                <a:gd name="T1" fmla="*/ 0 h 612"/>
                <a:gd name="T2" fmla="*/ 875 w 977"/>
                <a:gd name="T3" fmla="*/ 0 h 612"/>
                <a:gd name="T4" fmla="*/ 977 w 977"/>
                <a:gd name="T5" fmla="*/ 102 h 612"/>
                <a:gd name="T6" fmla="*/ 977 w 977"/>
                <a:gd name="T7" fmla="*/ 612 h 612"/>
                <a:gd name="T8" fmla="*/ 0 w 977"/>
                <a:gd name="T9" fmla="*/ 612 h 612"/>
                <a:gd name="T10" fmla="*/ 0 w 977"/>
                <a:gd name="T11" fmla="*/ 0 h 612"/>
              </a:gdLst>
              <a:ahLst/>
              <a:cxnLst>
                <a:cxn ang="0">
                  <a:pos x="T0" y="T1"/>
                </a:cxn>
                <a:cxn ang="0">
                  <a:pos x="T2" y="T3"/>
                </a:cxn>
                <a:cxn ang="0">
                  <a:pos x="T4" y="T5"/>
                </a:cxn>
                <a:cxn ang="0">
                  <a:pos x="T6" y="T7"/>
                </a:cxn>
                <a:cxn ang="0">
                  <a:pos x="T8" y="T9"/>
                </a:cxn>
                <a:cxn ang="0">
                  <a:pos x="T10" y="T11"/>
                </a:cxn>
              </a:cxnLst>
              <a:rect l="0" t="0" r="r" b="b"/>
              <a:pathLst>
                <a:path w="977" h="612">
                  <a:moveTo>
                    <a:pt x="0" y="0"/>
                  </a:moveTo>
                  <a:lnTo>
                    <a:pt x="875" y="0"/>
                  </a:lnTo>
                  <a:lnTo>
                    <a:pt x="977" y="102"/>
                  </a:lnTo>
                  <a:lnTo>
                    <a:pt x="977" y="612"/>
                  </a:lnTo>
                  <a:lnTo>
                    <a:pt x="0" y="612"/>
                  </a:lnTo>
                  <a:lnTo>
                    <a:pt x="0"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63" name="Freeform 103"/>
            <p:cNvSpPr>
              <a:spLocks/>
            </p:cNvSpPr>
            <p:nvPr/>
          </p:nvSpPr>
          <p:spPr bwMode="auto">
            <a:xfrm>
              <a:off x="1246" y="48"/>
              <a:ext cx="977" cy="612"/>
            </a:xfrm>
            <a:custGeom>
              <a:avLst/>
              <a:gdLst>
                <a:gd name="T0" fmla="*/ 0 w 977"/>
                <a:gd name="T1" fmla="*/ 0 h 612"/>
                <a:gd name="T2" fmla="*/ 875 w 977"/>
                <a:gd name="T3" fmla="*/ 0 h 612"/>
                <a:gd name="T4" fmla="*/ 977 w 977"/>
                <a:gd name="T5" fmla="*/ 102 h 612"/>
                <a:gd name="T6" fmla="*/ 977 w 977"/>
                <a:gd name="T7" fmla="*/ 612 h 612"/>
                <a:gd name="T8" fmla="*/ 0 w 977"/>
                <a:gd name="T9" fmla="*/ 612 h 612"/>
                <a:gd name="T10" fmla="*/ 0 w 977"/>
                <a:gd name="T11" fmla="*/ 0 h 612"/>
              </a:gdLst>
              <a:ahLst/>
              <a:cxnLst>
                <a:cxn ang="0">
                  <a:pos x="T0" y="T1"/>
                </a:cxn>
                <a:cxn ang="0">
                  <a:pos x="T2" y="T3"/>
                </a:cxn>
                <a:cxn ang="0">
                  <a:pos x="T4" y="T5"/>
                </a:cxn>
                <a:cxn ang="0">
                  <a:pos x="T6" y="T7"/>
                </a:cxn>
                <a:cxn ang="0">
                  <a:pos x="T8" y="T9"/>
                </a:cxn>
                <a:cxn ang="0">
                  <a:pos x="T10" y="T11"/>
                </a:cxn>
              </a:cxnLst>
              <a:rect l="0" t="0" r="r" b="b"/>
              <a:pathLst>
                <a:path w="977" h="612">
                  <a:moveTo>
                    <a:pt x="0" y="0"/>
                  </a:moveTo>
                  <a:lnTo>
                    <a:pt x="875" y="0"/>
                  </a:lnTo>
                  <a:lnTo>
                    <a:pt x="977" y="102"/>
                  </a:lnTo>
                  <a:lnTo>
                    <a:pt x="977" y="612"/>
                  </a:lnTo>
                  <a:lnTo>
                    <a:pt x="0" y="612"/>
                  </a:lnTo>
                  <a:lnTo>
                    <a:pt x="0" y="0"/>
                  </a:lnTo>
                  <a:close/>
                </a:path>
              </a:pathLst>
            </a:custGeom>
            <a:noFill/>
            <a:ln w="15875" cap="flat">
              <a:solidFill>
                <a:srgbClr val="41719C"/>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64" name="Rectangle 104"/>
            <p:cNvSpPr>
              <a:spLocks noChangeArrowheads="1"/>
            </p:cNvSpPr>
            <p:nvPr/>
          </p:nvSpPr>
          <p:spPr bwMode="auto">
            <a:xfrm>
              <a:off x="1380" y="177"/>
              <a:ext cx="703"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FFFFFF"/>
                  </a:solidFill>
                  <a:effectLst/>
                  <a:cs typeface="Arial" panose="020B0604020202020204" pitchFamily="34" charset="0"/>
                </a:rPr>
                <a:t>Navigateur</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FFFFFF"/>
                  </a:solidFill>
                  <a:effectLst/>
                  <a:cs typeface="Arial" panose="020B0604020202020204" pitchFamily="34" charset="0"/>
                </a:rPr>
                <a:t> web</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165" name="Rectangle 105"/>
            <p:cNvSpPr>
              <a:spLocks noChangeArrowheads="1"/>
            </p:cNvSpPr>
            <p:nvPr/>
          </p:nvSpPr>
          <p:spPr bwMode="auto">
            <a:xfrm>
              <a:off x="2059" y="269"/>
              <a:ext cx="84"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smtClean="0">
                  <a:ln>
                    <a:noFill/>
                  </a:ln>
                  <a:solidFill>
                    <a:srgbClr val="FFFFFF"/>
                  </a:solidFill>
                  <a:effectLst/>
                  <a:latin typeface="Calibri" panose="020F0502020204030204" pitchFamily="34" charset="0"/>
                </a:rPr>
                <a:t> </a:t>
              </a:r>
              <a:endParaRPr kumimoji="0" lang="fr-FR" altLang="fr-FR" sz="1800" b="0" i="0" u="none" strike="noStrike" cap="none" normalizeH="0" baseline="0" smtClean="0">
                <a:ln>
                  <a:noFill/>
                </a:ln>
                <a:solidFill>
                  <a:schemeClr val="tx1"/>
                </a:solidFill>
                <a:effectLst/>
                <a:latin typeface="Arial" panose="020B0604020202020204" pitchFamily="34" charset="0"/>
              </a:endParaRPr>
            </a:p>
          </p:txBody>
        </p:sp>
        <p:sp>
          <p:nvSpPr>
            <p:cNvPr id="166" name="Freeform 106"/>
            <p:cNvSpPr>
              <a:spLocks noEditPoints="1"/>
            </p:cNvSpPr>
            <p:nvPr/>
          </p:nvSpPr>
          <p:spPr bwMode="auto">
            <a:xfrm>
              <a:off x="2227" y="347"/>
              <a:ext cx="665" cy="486"/>
            </a:xfrm>
            <a:custGeom>
              <a:avLst/>
              <a:gdLst>
                <a:gd name="T0" fmla="*/ 6 w 665"/>
                <a:gd name="T1" fmla="*/ 0 h 486"/>
                <a:gd name="T2" fmla="*/ 627 w 665"/>
                <a:gd name="T3" fmla="*/ 453 h 486"/>
                <a:gd name="T4" fmla="*/ 622 w 665"/>
                <a:gd name="T5" fmla="*/ 460 h 486"/>
                <a:gd name="T6" fmla="*/ 0 w 665"/>
                <a:gd name="T7" fmla="*/ 8 h 486"/>
                <a:gd name="T8" fmla="*/ 6 w 665"/>
                <a:gd name="T9" fmla="*/ 0 h 486"/>
                <a:gd name="T10" fmla="*/ 634 w 665"/>
                <a:gd name="T11" fmla="*/ 427 h 486"/>
                <a:gd name="T12" fmla="*/ 665 w 665"/>
                <a:gd name="T13" fmla="*/ 486 h 486"/>
                <a:gd name="T14" fmla="*/ 599 w 665"/>
                <a:gd name="T15" fmla="*/ 475 h 486"/>
                <a:gd name="T16" fmla="*/ 634 w 665"/>
                <a:gd name="T17" fmla="*/ 427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5" h="486">
                  <a:moveTo>
                    <a:pt x="6" y="0"/>
                  </a:moveTo>
                  <a:lnTo>
                    <a:pt x="627" y="453"/>
                  </a:lnTo>
                  <a:lnTo>
                    <a:pt x="622" y="460"/>
                  </a:lnTo>
                  <a:lnTo>
                    <a:pt x="0" y="8"/>
                  </a:lnTo>
                  <a:lnTo>
                    <a:pt x="6" y="0"/>
                  </a:lnTo>
                  <a:close/>
                  <a:moveTo>
                    <a:pt x="634" y="427"/>
                  </a:moveTo>
                  <a:lnTo>
                    <a:pt x="665" y="486"/>
                  </a:lnTo>
                  <a:lnTo>
                    <a:pt x="599" y="475"/>
                  </a:lnTo>
                  <a:lnTo>
                    <a:pt x="634" y="427"/>
                  </a:lnTo>
                  <a:close/>
                </a:path>
              </a:pathLst>
            </a:custGeom>
            <a:solidFill>
              <a:srgbClr val="5B9BD5"/>
            </a:solidFill>
            <a:ln w="0" cap="flat">
              <a:solidFill>
                <a:srgbClr val="5B9BD5"/>
              </a:solidFill>
              <a:prstDash val="solid"/>
              <a:round/>
              <a:headEnd/>
              <a:tailEnd/>
            </a:ln>
          </p:spPr>
          <p:txBody>
            <a:bodyPr vert="horz" wrap="square" lIns="91440" tIns="45720" rIns="91440" bIns="45720" numCol="1" anchor="t" anchorCtr="0" compatLnSpc="1">
              <a:prstTxWarp prst="textNoShape">
                <a:avLst/>
              </a:prstTxWarp>
            </a:bodyPr>
            <a:lstStyle/>
            <a:p>
              <a:endParaRPr lang="fr-FR"/>
            </a:p>
          </p:txBody>
        </p:sp>
      </p:grpSp>
      <p:sp>
        <p:nvSpPr>
          <p:cNvPr id="108" name="Rectangle 50"/>
          <p:cNvSpPr>
            <a:spLocks noChangeArrowheads="1"/>
          </p:cNvSpPr>
          <p:nvPr/>
        </p:nvSpPr>
        <p:spPr bwMode="auto">
          <a:xfrm>
            <a:off x="2662263" y="4871076"/>
            <a:ext cx="12567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intégrée à</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 l’OV ou pas</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109" name="Rectangle 31"/>
          <p:cNvSpPr>
            <a:spLocks noChangeArrowheads="1"/>
          </p:cNvSpPr>
          <p:nvPr/>
        </p:nvSpPr>
        <p:spPr bwMode="auto">
          <a:xfrm rot="21105378">
            <a:off x="3008508" y="3857020"/>
            <a:ext cx="22442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Requête d’accès SQL</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110" name="Freeform 102"/>
          <p:cNvSpPr>
            <a:spLocks/>
          </p:cNvSpPr>
          <p:nvPr/>
        </p:nvSpPr>
        <p:spPr bwMode="auto">
          <a:xfrm>
            <a:off x="677752" y="2216945"/>
            <a:ext cx="1550988" cy="971550"/>
          </a:xfrm>
          <a:custGeom>
            <a:avLst/>
            <a:gdLst>
              <a:gd name="T0" fmla="*/ 0 w 977"/>
              <a:gd name="T1" fmla="*/ 0 h 612"/>
              <a:gd name="T2" fmla="*/ 875 w 977"/>
              <a:gd name="T3" fmla="*/ 0 h 612"/>
              <a:gd name="T4" fmla="*/ 977 w 977"/>
              <a:gd name="T5" fmla="*/ 102 h 612"/>
              <a:gd name="T6" fmla="*/ 977 w 977"/>
              <a:gd name="T7" fmla="*/ 612 h 612"/>
              <a:gd name="T8" fmla="*/ 0 w 977"/>
              <a:gd name="T9" fmla="*/ 612 h 612"/>
              <a:gd name="T10" fmla="*/ 0 w 977"/>
              <a:gd name="T11" fmla="*/ 0 h 612"/>
            </a:gdLst>
            <a:ahLst/>
            <a:cxnLst>
              <a:cxn ang="0">
                <a:pos x="T0" y="T1"/>
              </a:cxn>
              <a:cxn ang="0">
                <a:pos x="T2" y="T3"/>
              </a:cxn>
              <a:cxn ang="0">
                <a:pos x="T4" y="T5"/>
              </a:cxn>
              <a:cxn ang="0">
                <a:pos x="T6" y="T7"/>
              </a:cxn>
              <a:cxn ang="0">
                <a:pos x="T8" y="T9"/>
              </a:cxn>
              <a:cxn ang="0">
                <a:pos x="T10" y="T11"/>
              </a:cxn>
            </a:cxnLst>
            <a:rect l="0" t="0" r="r" b="b"/>
            <a:pathLst>
              <a:path w="977" h="612">
                <a:moveTo>
                  <a:pt x="0" y="0"/>
                </a:moveTo>
                <a:lnTo>
                  <a:pt x="875" y="0"/>
                </a:lnTo>
                <a:lnTo>
                  <a:pt x="977" y="102"/>
                </a:lnTo>
                <a:lnTo>
                  <a:pt x="977" y="612"/>
                </a:lnTo>
                <a:lnTo>
                  <a:pt x="0" y="612"/>
                </a:lnTo>
                <a:lnTo>
                  <a:pt x="0"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2" name="Rectangle 104"/>
          <p:cNvSpPr>
            <a:spLocks noChangeArrowheads="1"/>
          </p:cNvSpPr>
          <p:nvPr/>
        </p:nvSpPr>
        <p:spPr bwMode="auto">
          <a:xfrm>
            <a:off x="947552" y="2432843"/>
            <a:ext cx="11926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FFFFFF"/>
                </a:solidFill>
                <a:effectLst/>
                <a:cs typeface="Arial" panose="020B0604020202020204" pitchFamily="34" charset="0"/>
              </a:rPr>
              <a:t>Application </a:t>
            </a:r>
          </a:p>
          <a:p>
            <a:pPr marL="0" marR="0" lvl="0" indent="0" algn="l" defTabSz="914400" rtl="0" eaLnBrk="0" fontAlgn="base" latinLnBrk="0" hangingPunct="0">
              <a:lnSpc>
                <a:spcPct val="100000"/>
              </a:lnSpc>
              <a:spcBef>
                <a:spcPct val="0"/>
              </a:spcBef>
              <a:spcAft>
                <a:spcPct val="0"/>
              </a:spcAft>
              <a:buClrTx/>
              <a:buSzTx/>
              <a:buFontTx/>
              <a:buNone/>
              <a:tabLst/>
            </a:pPr>
            <a:r>
              <a:rPr lang="fr-FR" altLang="fr-FR" dirty="0" smtClean="0">
                <a:solidFill>
                  <a:srgbClr val="FFFFFF"/>
                </a:solidFill>
                <a:cs typeface="Arial" panose="020B0604020202020204" pitchFamily="34" charset="0"/>
              </a:rPr>
              <a:t>Internet</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cxnSp>
        <p:nvCxnSpPr>
          <p:cNvPr id="169" name="Connecteur droit avec flèche 168"/>
          <p:cNvCxnSpPr>
            <a:endCxn id="58" idx="3"/>
          </p:cNvCxnSpPr>
          <p:nvPr/>
        </p:nvCxnSpPr>
        <p:spPr>
          <a:xfrm>
            <a:off x="2205273" y="2981325"/>
            <a:ext cx="2553942" cy="350430"/>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171" name="Connecteur droit avec flèche 170"/>
          <p:cNvCxnSpPr>
            <a:endCxn id="36" idx="1"/>
          </p:cNvCxnSpPr>
          <p:nvPr/>
        </p:nvCxnSpPr>
        <p:spPr>
          <a:xfrm>
            <a:off x="2140186" y="1030515"/>
            <a:ext cx="688025" cy="3317421"/>
          </a:xfrm>
          <a:prstGeom prst="straightConnector1">
            <a:avLst/>
          </a:prstGeom>
          <a:ln w="38100">
            <a:solidFill>
              <a:schemeClr val="bg1">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72" name="Rectangle à coins arrondis 171"/>
          <p:cNvSpPr/>
          <p:nvPr/>
        </p:nvSpPr>
        <p:spPr>
          <a:xfrm>
            <a:off x="6885676" y="2717995"/>
            <a:ext cx="2239509" cy="1161062"/>
          </a:xfrm>
          <a:prstGeom prst="wedgeRoundRectCallout">
            <a:avLst>
              <a:gd name="adj1" fmla="val -65653"/>
              <a:gd name="adj2" fmla="val -31457"/>
              <a:gd name="adj3" fmla="val 16667"/>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r>
              <a:rPr lang="fr-FR" altLang="fr-FR" u="sng" dirty="0">
                <a:solidFill>
                  <a:srgbClr val="000000"/>
                </a:solidFill>
                <a:latin typeface="Arial" panose="020B0604020202020204" pitchFamily="34" charset="0"/>
                <a:cs typeface="Arial" panose="020B0604020202020204" pitchFamily="34" charset="0"/>
              </a:rPr>
              <a:t>Web </a:t>
            </a:r>
            <a:r>
              <a:rPr lang="fr-FR" altLang="fr-FR" u="sng" dirty="0" smtClean="0">
                <a:solidFill>
                  <a:srgbClr val="000000"/>
                </a:solidFill>
                <a:latin typeface="Arial" panose="020B0604020202020204" pitchFamily="34" charset="0"/>
                <a:cs typeface="Arial" panose="020B0604020202020204" pitchFamily="34" charset="0"/>
              </a:rPr>
              <a:t>service </a:t>
            </a:r>
            <a:r>
              <a:rPr lang="fr-FR" altLang="fr-FR" dirty="0" smtClean="0">
                <a:solidFill>
                  <a:srgbClr val="000000"/>
                </a:solidFill>
                <a:latin typeface="Arial" panose="020B0604020202020204" pitchFamily="34" charset="0"/>
                <a:cs typeface="Arial" panose="020B0604020202020204" pitchFamily="34" charset="0"/>
              </a:rPr>
              <a:t>avec</a:t>
            </a:r>
          </a:p>
          <a:p>
            <a:pPr lvl="0" eaLnBrk="0" fontAlgn="base" hangingPunct="0">
              <a:spcBef>
                <a:spcPct val="0"/>
              </a:spcBef>
              <a:spcAft>
                <a:spcPct val="0"/>
              </a:spcAft>
            </a:pPr>
            <a:r>
              <a:rPr lang="fr-FR" altLang="fr-FR" dirty="0" smtClean="0">
                <a:solidFill>
                  <a:srgbClr val="000000"/>
                </a:solidFill>
                <a:latin typeface="Arial" panose="020B0604020202020204" pitchFamily="34" charset="0"/>
                <a:cs typeface="Arial" panose="020B0604020202020204" pitchFamily="34" charset="0"/>
              </a:rPr>
              <a:t>Architecture REST</a:t>
            </a:r>
          </a:p>
          <a:p>
            <a:pPr lvl="0" eaLnBrk="0" fontAlgn="base" hangingPunct="0">
              <a:spcBef>
                <a:spcPct val="0"/>
              </a:spcBef>
              <a:spcAft>
                <a:spcPct val="0"/>
              </a:spcAft>
            </a:pPr>
            <a:r>
              <a:rPr lang="fr-FR" altLang="fr-FR" u="sng" dirty="0" smtClean="0">
                <a:solidFill>
                  <a:srgbClr val="000000"/>
                </a:solidFill>
                <a:latin typeface="Arial" panose="020B0604020202020204" pitchFamily="34" charset="0"/>
                <a:cs typeface="Arial" panose="020B0604020202020204" pitchFamily="34" charset="0"/>
              </a:rPr>
              <a:t>Format d’échange</a:t>
            </a:r>
            <a:endParaRPr lang="fr-FR" altLang="fr-FR" u="sng" dirty="0">
              <a:solidFill>
                <a:srgbClr val="000000"/>
              </a:solidFill>
              <a:latin typeface="Arial" panose="020B0604020202020204" pitchFamily="34" charset="0"/>
              <a:cs typeface="Arial" panose="020B0604020202020204" pitchFamily="34" charset="0"/>
            </a:endParaRPr>
          </a:p>
          <a:p>
            <a:pPr lvl="0" eaLnBrk="0" fontAlgn="base" hangingPunct="0">
              <a:spcBef>
                <a:spcPct val="0"/>
              </a:spcBef>
              <a:spcAft>
                <a:spcPct val="0"/>
              </a:spcAft>
            </a:pPr>
            <a:r>
              <a:rPr lang="fr-FR" altLang="fr-FR" dirty="0" smtClean="0">
                <a:solidFill>
                  <a:srgbClr val="000000"/>
                </a:solidFill>
                <a:latin typeface="Arial" panose="020B0604020202020204" pitchFamily="34" charset="0"/>
                <a:cs typeface="Arial" panose="020B0604020202020204" pitchFamily="34" charset="0"/>
              </a:rPr>
              <a:t>métadonnée JSON</a:t>
            </a:r>
            <a:endParaRPr lang="fr-FR" altLang="fr-FR" dirty="0">
              <a:solidFill>
                <a:schemeClr val="tx1"/>
              </a:solidFill>
              <a:latin typeface="Arial" panose="020B0604020202020204" pitchFamily="34" charset="0"/>
              <a:cs typeface="Arial" panose="020B0604020202020204" pitchFamily="34" charset="0"/>
            </a:endParaRPr>
          </a:p>
        </p:txBody>
      </p:sp>
      <p:sp>
        <p:nvSpPr>
          <p:cNvPr id="102" name="Rectangle à coins arrondis 101"/>
          <p:cNvSpPr/>
          <p:nvPr/>
        </p:nvSpPr>
        <p:spPr>
          <a:xfrm>
            <a:off x="7212013" y="693737"/>
            <a:ext cx="1673225" cy="689768"/>
          </a:xfrm>
          <a:prstGeom prst="wedgeRoundRectCallout">
            <a:avLst>
              <a:gd name="adj1" fmla="val -62954"/>
              <a:gd name="adj2" fmla="val 94577"/>
              <a:gd name="adj3" fmla="val 16667"/>
            </a:avLst>
          </a:prstGeom>
          <a:ln w="254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lvl="0" eaLnBrk="0" fontAlgn="base" hangingPunct="0">
              <a:spcBef>
                <a:spcPct val="0"/>
              </a:spcBef>
              <a:spcAft>
                <a:spcPct val="0"/>
              </a:spcAft>
            </a:pPr>
            <a:r>
              <a:rPr lang="fr-FR" altLang="fr-FR" u="sng" dirty="0" smtClean="0">
                <a:solidFill>
                  <a:srgbClr val="000000"/>
                </a:solidFill>
                <a:latin typeface="Arial" panose="020B0604020202020204" pitchFamily="34" charset="0"/>
                <a:cs typeface="Arial" panose="020B0604020202020204" pitchFamily="34" charset="0"/>
              </a:rPr>
              <a:t>Observatoire</a:t>
            </a:r>
          </a:p>
          <a:p>
            <a:pPr lvl="0" eaLnBrk="0" fontAlgn="base" hangingPunct="0">
              <a:spcBef>
                <a:spcPct val="0"/>
              </a:spcBef>
              <a:spcAft>
                <a:spcPct val="0"/>
              </a:spcAft>
            </a:pPr>
            <a:r>
              <a:rPr lang="fr-FR" altLang="fr-FR" u="sng" dirty="0" smtClean="0">
                <a:solidFill>
                  <a:srgbClr val="000000"/>
                </a:solidFill>
                <a:latin typeface="Arial" panose="020B0604020202020204" pitchFamily="34" charset="0"/>
                <a:cs typeface="Arial" panose="020B0604020202020204" pitchFamily="34" charset="0"/>
              </a:rPr>
              <a:t>virtuel</a:t>
            </a:r>
            <a:endParaRPr lang="fr-FR" altLang="fr-FR" dirty="0">
              <a:solidFill>
                <a:schemeClr val="tx1"/>
              </a:solidFill>
              <a:latin typeface="Arial" panose="020B0604020202020204" pitchFamily="34" charset="0"/>
              <a:cs typeface="Arial" panose="020B0604020202020204" pitchFamily="34" charset="0"/>
            </a:endParaRPr>
          </a:p>
        </p:txBody>
      </p:sp>
      <p:sp>
        <p:nvSpPr>
          <p:cNvPr id="103" name="Rectangle 61"/>
          <p:cNvSpPr>
            <a:spLocks noChangeArrowheads="1"/>
          </p:cNvSpPr>
          <p:nvPr/>
        </p:nvSpPr>
        <p:spPr bwMode="auto">
          <a:xfrm>
            <a:off x="5840769" y="2807573"/>
            <a:ext cx="4744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GET</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104" name="Rectangle 61"/>
          <p:cNvSpPr>
            <a:spLocks noChangeArrowheads="1"/>
          </p:cNvSpPr>
          <p:nvPr/>
        </p:nvSpPr>
        <p:spPr bwMode="auto">
          <a:xfrm>
            <a:off x="4791349" y="2790825"/>
            <a:ext cx="628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POST</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105" name="Rectangle 31"/>
          <p:cNvSpPr>
            <a:spLocks noChangeArrowheads="1"/>
          </p:cNvSpPr>
          <p:nvPr/>
        </p:nvSpPr>
        <p:spPr bwMode="auto">
          <a:xfrm rot="4719293">
            <a:off x="1682969" y="1860842"/>
            <a:ext cx="17568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b="0" i="0" u="none" strike="noStrike" cap="none" normalizeH="0" baseline="0" dirty="0" smtClean="0">
                <a:ln>
                  <a:noFill/>
                </a:ln>
                <a:solidFill>
                  <a:srgbClr val="000000"/>
                </a:solidFill>
                <a:effectLst/>
                <a:cs typeface="Arial" panose="020B0604020202020204" pitchFamily="34" charset="0"/>
              </a:rPr>
              <a:t>Accès avant l’OV</a:t>
            </a:r>
            <a:endParaRPr kumimoji="0" lang="fr-FR" altLang="fr-FR" b="0" i="0" u="none" strike="noStrike" cap="none" normalizeH="0" baseline="0" dirty="0" smtClean="0">
              <a:ln>
                <a:noFill/>
              </a:ln>
              <a:solidFill>
                <a:schemeClr val="tx1"/>
              </a:solidFill>
              <a:effectLst/>
              <a:cs typeface="Arial" panose="020B0604020202020204" pitchFamily="34" charset="0"/>
            </a:endParaRPr>
          </a:p>
        </p:txBody>
      </p:sp>
      <p:sp>
        <p:nvSpPr>
          <p:cNvPr id="106" name="Titre 1"/>
          <p:cNvSpPr>
            <a:spLocks noGrp="1"/>
          </p:cNvSpPr>
          <p:nvPr>
            <p:ph type="title"/>
          </p:nvPr>
        </p:nvSpPr>
        <p:spPr>
          <a:xfrm>
            <a:off x="0" y="480218"/>
            <a:ext cx="2160588" cy="1325563"/>
          </a:xfrm>
        </p:spPr>
        <p:txBody>
          <a:bodyPr>
            <a:normAutofit fontScale="90000"/>
          </a:bodyPr>
          <a:lstStyle/>
          <a:p>
            <a:pPr algn="ctr"/>
            <a:r>
              <a:rPr lang="fr-FR" dirty="0" smtClean="0">
                <a:latin typeface="Arial" panose="020B0604020202020204" pitchFamily="34" charset="0"/>
                <a:cs typeface="Arial" panose="020B0604020202020204" pitchFamily="34" charset="0"/>
              </a:rPr>
              <a:t>Accès</a:t>
            </a:r>
            <a:br>
              <a:rPr lang="fr-FR" dirty="0" smtClean="0">
                <a:latin typeface="Arial" panose="020B0604020202020204" pitchFamily="34" charset="0"/>
                <a:cs typeface="Arial" panose="020B0604020202020204" pitchFamily="34" charset="0"/>
              </a:rPr>
            </a:br>
            <a:r>
              <a:rPr lang="fr-FR" dirty="0" smtClean="0">
                <a:latin typeface="Arial" panose="020B0604020202020204" pitchFamily="34" charset="0"/>
                <a:cs typeface="Arial" panose="020B0604020202020204" pitchFamily="34" charset="0"/>
              </a:rPr>
              <a:t>aux</a:t>
            </a:r>
            <a:br>
              <a:rPr lang="fr-FR" dirty="0" smtClean="0">
                <a:latin typeface="Arial" panose="020B0604020202020204" pitchFamily="34" charset="0"/>
                <a:cs typeface="Arial" panose="020B0604020202020204" pitchFamily="34" charset="0"/>
              </a:rPr>
            </a:br>
            <a:r>
              <a:rPr lang="fr-FR" dirty="0" smtClean="0">
                <a:latin typeface="Arial" panose="020B0604020202020204" pitchFamily="34" charset="0"/>
                <a:cs typeface="Arial" panose="020B0604020202020204" pitchFamily="34" charset="0"/>
              </a:rPr>
              <a:t>données</a:t>
            </a:r>
            <a:endParaRPr lang="fr-FR" dirty="0">
              <a:latin typeface="Arial" panose="020B0604020202020204" pitchFamily="34" charset="0"/>
              <a:cs typeface="Arial" panose="020B0604020202020204" pitchFamily="34" charset="0"/>
            </a:endParaRPr>
          </a:p>
        </p:txBody>
      </p:sp>
      <p:sp>
        <p:nvSpPr>
          <p:cNvPr id="47" name="ZoneTexte 46"/>
          <p:cNvSpPr txBox="1"/>
          <p:nvPr/>
        </p:nvSpPr>
        <p:spPr>
          <a:xfrm>
            <a:off x="-20412" y="5552521"/>
            <a:ext cx="2431115" cy="1200329"/>
          </a:xfrm>
          <a:prstGeom prst="rect">
            <a:avLst/>
          </a:prstGeom>
          <a:noFill/>
        </p:spPr>
        <p:txBody>
          <a:bodyPr wrap="none" rtlCol="0">
            <a:spAutoFit/>
          </a:bodyPr>
          <a:lstStyle/>
          <a:p>
            <a:r>
              <a:rPr lang="fr-FR" sz="2400" dirty="0" smtClean="0">
                <a:latin typeface="Arial" panose="020B0604020202020204" pitchFamily="34" charset="0"/>
                <a:cs typeface="Arial" panose="020B0604020202020204" pitchFamily="34" charset="0"/>
              </a:rPr>
              <a:t>Mise</a:t>
            </a:r>
          </a:p>
          <a:p>
            <a:r>
              <a:rPr lang="fr-FR" sz="2400" dirty="0" smtClean="0">
                <a:latin typeface="Arial" panose="020B0604020202020204" pitchFamily="34" charset="0"/>
                <a:cs typeface="Arial" panose="020B0604020202020204" pitchFamily="34" charset="0"/>
              </a:rPr>
              <a:t>en œuvre de</a:t>
            </a:r>
          </a:p>
          <a:p>
            <a:r>
              <a:rPr lang="fr-FR" sz="2400" dirty="0" smtClean="0">
                <a:latin typeface="Arial" panose="020B0604020202020204" pitchFamily="34" charset="0"/>
                <a:cs typeface="Arial" panose="020B0604020202020204" pitchFamily="34" charset="0"/>
              </a:rPr>
              <a:t>l’interopérabilité</a:t>
            </a:r>
            <a:endParaRPr lang="fr-FR"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184825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4">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Implémentation OV-EPOS – Métadonnées DCAT</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274320" y="944880"/>
            <a:ext cx="8707120" cy="5720080"/>
          </a:xfrm>
        </p:spPr>
        <p:txBody>
          <a:bodyPr>
            <a:normAutofit/>
          </a:bodyPr>
          <a:lstStyle/>
          <a:p>
            <a:r>
              <a:rPr lang="en-US" sz="2400" b="1" dirty="0" smtClean="0">
                <a:latin typeface="Arial" panose="020B0604020202020204" pitchFamily="34" charset="0"/>
                <a:cs typeface="Arial" panose="020B0604020202020204" pitchFamily="34" charset="0"/>
              </a:rPr>
              <a:t>EPOS ne </a:t>
            </a:r>
            <a:r>
              <a:rPr lang="en-US" sz="2400" b="1" dirty="0" err="1" smtClean="0">
                <a:latin typeface="Arial" panose="020B0604020202020204" pitchFamily="34" charset="0"/>
                <a:cs typeface="Arial" panose="020B0604020202020204" pitchFamily="34" charset="0"/>
              </a:rPr>
              <a:t>stocke</a:t>
            </a:r>
            <a:r>
              <a:rPr lang="en-US" sz="2400" b="1" dirty="0" smtClean="0">
                <a:latin typeface="Arial" panose="020B0604020202020204" pitchFamily="34" charset="0"/>
                <a:cs typeface="Arial" panose="020B0604020202020204" pitchFamily="34" charset="0"/>
              </a:rPr>
              <a:t> pas les </a:t>
            </a:r>
            <a:r>
              <a:rPr lang="en-US" sz="2400" b="1" dirty="0" err="1" smtClean="0">
                <a:latin typeface="Arial" panose="020B0604020202020204" pitchFamily="34" charset="0"/>
                <a:cs typeface="Arial" panose="020B0604020202020204" pitchFamily="34" charset="0"/>
              </a:rPr>
              <a:t>données</a:t>
            </a:r>
            <a:r>
              <a:rPr lang="en-US" sz="2400" b="1" dirty="0" smtClean="0">
                <a:latin typeface="Arial" panose="020B0604020202020204" pitchFamily="34" charset="0"/>
                <a:cs typeface="Arial" panose="020B0604020202020204" pitchFamily="34" charset="0"/>
              </a:rPr>
              <a:t> !</a:t>
            </a:r>
          </a:p>
          <a:p>
            <a:endParaRPr lang="en-US" sz="2400" b="1" dirty="0">
              <a:latin typeface="Arial" panose="020B0604020202020204" pitchFamily="34" charset="0"/>
              <a:cs typeface="Arial" panose="020B0604020202020204" pitchFamily="34" charset="0"/>
            </a:endParaRPr>
          </a:p>
          <a:p>
            <a:r>
              <a:rPr lang="en-US" sz="2400" b="1" dirty="0" smtClean="0">
                <a:latin typeface="Arial" panose="020B0604020202020204" pitchFamily="34" charset="0"/>
                <a:cs typeface="Arial" panose="020B0604020202020204" pitchFamily="34" charset="0"/>
              </a:rPr>
              <a:t>Data </a:t>
            </a:r>
            <a:r>
              <a:rPr lang="en-US" sz="2400" b="1" dirty="0">
                <a:latin typeface="Arial" panose="020B0604020202020204" pitchFamily="34" charset="0"/>
                <a:cs typeface="Arial" panose="020B0604020202020204" pitchFamily="34" charset="0"/>
              </a:rPr>
              <a:t>Catalog Vocabulary (DCAT)</a:t>
            </a:r>
            <a:r>
              <a:rPr lang="en-US" sz="2400" dirty="0">
                <a:latin typeface="Arial" panose="020B0604020202020204" pitchFamily="34" charset="0"/>
                <a:cs typeface="Arial" panose="020B0604020202020204" pitchFamily="34" charset="0"/>
              </a:rPr>
              <a:t> is an </a:t>
            </a:r>
            <a:r>
              <a:rPr lang="en-US" sz="2400" dirty="0">
                <a:latin typeface="Arial" panose="020B0604020202020204" pitchFamily="34" charset="0"/>
                <a:cs typeface="Arial" panose="020B0604020202020204" pitchFamily="34" charset="0"/>
                <a:hlinkClick r:id="rId2" tooltip="Resource Description Framework"/>
              </a:rPr>
              <a:t>RDF</a:t>
            </a:r>
            <a:r>
              <a:rPr lang="en-US" sz="240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hlinkClick r:id="rId3" tooltip="Vocabulary"/>
              </a:rPr>
              <a:t>vocabulary</a:t>
            </a:r>
            <a:r>
              <a:rPr lang="en-US" sz="2400" dirty="0">
                <a:latin typeface="Arial" panose="020B0604020202020204" pitchFamily="34" charset="0"/>
                <a:cs typeface="Arial" panose="020B0604020202020204" pitchFamily="34" charset="0"/>
              </a:rPr>
              <a:t> designed to facilitate interoperability between data catalogs published on the </a:t>
            </a:r>
            <a:r>
              <a:rPr lang="en-US" sz="2400" dirty="0" smtClean="0">
                <a:latin typeface="Arial" panose="020B0604020202020204" pitchFamily="34" charset="0"/>
                <a:cs typeface="Arial" panose="020B0604020202020204" pitchFamily="34" charset="0"/>
              </a:rPr>
              <a:t>Web</a:t>
            </a:r>
          </a:p>
          <a:p>
            <a:endParaRPr lang="en-US" sz="2400" dirty="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Pour EPOS se conformer au </a:t>
            </a:r>
            <a:r>
              <a:rPr lang="en-US" sz="2400" dirty="0" err="1" smtClean="0">
                <a:latin typeface="Arial" panose="020B0604020202020204" pitchFamily="34" charset="0"/>
                <a:cs typeface="Arial" panose="020B0604020202020204" pitchFamily="34" charset="0"/>
              </a:rPr>
              <a:t>fichier</a:t>
            </a:r>
            <a:r>
              <a:rPr lang="en-US" sz="2400" dirty="0" smtClean="0">
                <a:latin typeface="Arial" panose="020B0604020202020204" pitchFamily="34" charset="0"/>
                <a:cs typeface="Arial" panose="020B0604020202020204" pitchFamily="34" charset="0"/>
              </a:rPr>
              <a:t> XML example :</a:t>
            </a:r>
          </a:p>
          <a:p>
            <a:pPr marL="0" indent="0">
              <a:buNone/>
            </a:pPr>
            <a:r>
              <a:rPr lang="en-US" sz="2400" dirty="0">
                <a:latin typeface="Arial" panose="020B0604020202020204" pitchFamily="34" charset="0"/>
                <a:cs typeface="Arial" panose="020B0604020202020204" pitchFamily="34" charset="0"/>
                <a:hlinkClick r:id="rId4"/>
              </a:rPr>
              <a:t>https://</a:t>
            </a:r>
            <a:r>
              <a:rPr lang="en-US" sz="2400" dirty="0" smtClean="0">
                <a:latin typeface="Arial" panose="020B0604020202020204" pitchFamily="34" charset="0"/>
                <a:cs typeface="Arial" panose="020B0604020202020204" pitchFamily="34" charset="0"/>
                <a:hlinkClick r:id="rId4"/>
              </a:rPr>
              <a:t>github.com/epos-eu/EPOS-DCAT-AP/blob/master/examples/EPOS-DCAT-AP_example.xml</a:t>
            </a:r>
            <a:endParaRPr lang="en-US" sz="2400" dirty="0" smtClean="0">
              <a:latin typeface="Arial" panose="020B0604020202020204" pitchFamily="34" charset="0"/>
              <a:cs typeface="Arial" panose="020B0604020202020204" pitchFamily="34" charset="0"/>
            </a:endParaRPr>
          </a:p>
          <a:p>
            <a:pPr marL="0" indent="0">
              <a:buNone/>
            </a:pPr>
            <a:endParaRPr lang="en-US" dirty="0"/>
          </a:p>
          <a:p>
            <a:pPr marL="0" indent="0">
              <a:buNone/>
            </a:pPr>
            <a:r>
              <a:rPr lang="en-US" dirty="0" smtClean="0"/>
              <a:t>Si </a:t>
            </a:r>
            <a:r>
              <a:rPr lang="en-US" dirty="0" err="1" smtClean="0"/>
              <a:t>l’on</a:t>
            </a:r>
            <a:r>
              <a:rPr lang="en-US" dirty="0" smtClean="0"/>
              <a:t> ne dispose pas de </a:t>
            </a:r>
            <a:r>
              <a:rPr lang="en-US" dirty="0" err="1" smtClean="0"/>
              <a:t>métadonnées</a:t>
            </a:r>
            <a:r>
              <a:rPr lang="en-US" dirty="0" smtClean="0"/>
              <a:t> au standard ISO19139, </a:t>
            </a:r>
            <a:r>
              <a:rPr lang="en-US" dirty="0" err="1" smtClean="0"/>
              <a:t>alors</a:t>
            </a:r>
            <a:r>
              <a:rPr lang="en-US" dirty="0" smtClean="0"/>
              <a:t> </a:t>
            </a:r>
            <a:r>
              <a:rPr lang="en-US" dirty="0" err="1" smtClean="0"/>
              <a:t>il</a:t>
            </a:r>
            <a:r>
              <a:rPr lang="en-US" dirty="0" smtClean="0"/>
              <a:t> </a:t>
            </a:r>
            <a:r>
              <a:rPr lang="en-US" dirty="0" err="1" smtClean="0"/>
              <a:t>faut</a:t>
            </a:r>
            <a:r>
              <a:rPr lang="en-US" dirty="0" smtClean="0"/>
              <a:t> </a:t>
            </a:r>
            <a:r>
              <a:rPr lang="en-US" dirty="0" err="1" smtClean="0"/>
              <a:t>convertir</a:t>
            </a:r>
            <a:r>
              <a:rPr lang="en-US" dirty="0" smtClean="0"/>
              <a:t> </a:t>
            </a:r>
            <a:r>
              <a:rPr lang="en-US" dirty="0" err="1" smtClean="0"/>
              <a:t>ses</a:t>
            </a:r>
            <a:r>
              <a:rPr lang="en-US" dirty="0" smtClean="0"/>
              <a:t> </a:t>
            </a:r>
            <a:r>
              <a:rPr lang="en-US" dirty="0" err="1" smtClean="0"/>
              <a:t>métadonnées</a:t>
            </a:r>
            <a:r>
              <a:rPr lang="en-US" dirty="0" smtClean="0"/>
              <a:t> au format </a:t>
            </a:r>
            <a:r>
              <a:rPr lang="en-US" dirty="0" err="1" smtClean="0"/>
              <a:t>intermédiaire</a:t>
            </a:r>
            <a:r>
              <a:rPr lang="en-US" dirty="0" smtClean="0"/>
              <a:t> EPOS </a:t>
            </a:r>
            <a:r>
              <a:rPr lang="en-US" dirty="0">
                <a:latin typeface="Arial" panose="020B0604020202020204" pitchFamily="34" charset="0"/>
                <a:cs typeface="Arial" panose="020B0604020202020204" pitchFamily="34" charset="0"/>
                <a:hlinkClick r:id="rId4"/>
              </a:rPr>
              <a:t>EPOS-DCAT-AP</a:t>
            </a:r>
            <a:endParaRPr lang="en-US" dirty="0" smtClean="0"/>
          </a:p>
          <a:p>
            <a:endParaRPr lang="en-US" dirty="0"/>
          </a:p>
          <a:p>
            <a:endParaRPr lang="en-US" dirty="0" smtClean="0"/>
          </a:p>
          <a:p>
            <a:endParaRPr lang="fr-FR" dirty="0">
              <a:latin typeface="Arial" panose="020B0604020202020204" pitchFamily="34" charset="0"/>
              <a:cs typeface="Arial" panose="020B0604020202020204" pitchFamily="34" charset="0"/>
            </a:endParaRPr>
          </a:p>
        </p:txBody>
      </p:sp>
      <p:sp>
        <p:nvSpPr>
          <p:cNvPr id="4" name="ZoneTexte 3"/>
          <p:cNvSpPr txBox="1"/>
          <p:nvPr/>
        </p:nvSpPr>
        <p:spPr>
          <a:xfrm>
            <a:off x="65769" y="6405187"/>
            <a:ext cx="417102" cy="369332"/>
          </a:xfrm>
          <a:prstGeom prst="rect">
            <a:avLst/>
          </a:prstGeom>
          <a:noFill/>
        </p:spPr>
        <p:txBody>
          <a:bodyPr wrap="none" rtlCol="0">
            <a:spAutoFit/>
          </a:bodyPr>
          <a:lstStyle/>
          <a:p>
            <a:r>
              <a:rPr lang="fr-FR" dirty="0" smtClean="0"/>
              <a:t>+3</a:t>
            </a:r>
            <a:endParaRPr lang="fr-FR" dirty="0"/>
          </a:p>
        </p:txBody>
      </p:sp>
    </p:spTree>
    <p:extLst>
      <p:ext uri="{BB962C8B-B14F-4D97-AF65-F5344CB8AC3E}">
        <p14:creationId xmlns:p14="http://schemas.microsoft.com/office/powerpoint/2010/main" val="383083084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68605" y="888043"/>
            <a:ext cx="8439150" cy="5755422"/>
          </a:xfrm>
          <a:prstGeom prst="rect">
            <a:avLst/>
          </a:prstGeom>
        </p:spPr>
        <p:txBody>
          <a:bodyPr wrap="square">
            <a:spAutoFit/>
          </a:bodyPr>
          <a:lstStyle/>
          <a:p>
            <a:pPr marL="266700" indent="-266700">
              <a:buAutoNum type="arabicPeriod"/>
            </a:pPr>
            <a:r>
              <a:rPr lang="en-US" sz="1600" b="1" dirty="0"/>
              <a:t> Why do we need metadata? </a:t>
            </a:r>
            <a:r>
              <a:rPr lang="en-US" sz="1600" dirty="0"/>
              <a:t>- workflow explanation, navigate through the EPOS GUI (</a:t>
            </a:r>
            <a:r>
              <a:rPr lang="en-US" sz="1600" dirty="0">
                <a:hlinkClick r:id="rId2"/>
              </a:rPr>
              <a:t>http://nodedev.bgs.ac.uk/epos/epos-gui/master/index.html</a:t>
            </a:r>
            <a:r>
              <a:rPr lang="en-US" sz="1600" dirty="0"/>
              <a:t>) </a:t>
            </a:r>
          </a:p>
          <a:p>
            <a:pPr marL="266700" indent="-266700">
              <a:buAutoNum type="arabicPeriod"/>
            </a:pPr>
            <a:endParaRPr lang="en-US" sz="1600" dirty="0"/>
          </a:p>
          <a:p>
            <a:pPr>
              <a:buAutoNum type="arabicPeriod"/>
            </a:pPr>
            <a:endParaRPr lang="en-US" sz="1600" b="1" dirty="0"/>
          </a:p>
          <a:p>
            <a:pPr marL="257175" indent="-257175">
              <a:buFont typeface="+mj-lt"/>
              <a:buAutoNum type="arabicPeriod"/>
            </a:pPr>
            <a:r>
              <a:rPr lang="en-US" sz="1600" b="1" dirty="0"/>
              <a:t> Metadata mapping procedure </a:t>
            </a:r>
          </a:p>
          <a:p>
            <a:pPr marL="257175" indent="-257175">
              <a:buFont typeface="+mj-lt"/>
              <a:buAutoNum type="arabicPeriod"/>
            </a:pPr>
            <a:endParaRPr lang="en-US" sz="1600" b="1" dirty="0"/>
          </a:p>
          <a:p>
            <a:pPr marL="400050" indent="-133350"/>
            <a:r>
              <a:rPr lang="en-US" sz="1600" dirty="0"/>
              <a:t>1. New dedicated </a:t>
            </a:r>
            <a:r>
              <a:rPr lang="en-US" sz="1600" b="1" dirty="0"/>
              <a:t>wiki pages </a:t>
            </a:r>
            <a:r>
              <a:rPr lang="en-US" sz="1600" dirty="0"/>
              <a:t>created to </a:t>
            </a:r>
            <a:r>
              <a:rPr lang="en-US" sz="1600" b="1" dirty="0"/>
              <a:t>share info towards TCSs</a:t>
            </a:r>
            <a:r>
              <a:rPr lang="en-US" sz="1600" dirty="0"/>
              <a:t>. The mapping process is described here </a:t>
            </a:r>
            <a:r>
              <a:rPr lang="en-US" sz="1600" dirty="0">
                <a:hlinkClick r:id="rId3"/>
              </a:rPr>
              <a:t>http://wiki.epos-ip.org/index.php/TCS_Metadata_Mapping</a:t>
            </a:r>
            <a:r>
              <a:rPr lang="en-US" sz="1600" dirty="0"/>
              <a:t> (under Guidelines category)</a:t>
            </a:r>
          </a:p>
          <a:p>
            <a:pPr marL="400050" indent="-133350"/>
            <a:endParaRPr lang="en-US" sz="1600" dirty="0"/>
          </a:p>
          <a:p>
            <a:pPr marL="400050" indent="-133350"/>
            <a:r>
              <a:rPr lang="en-US" sz="1600" dirty="0"/>
              <a:t>2. The aim is to match TCS specific metadata vocabulary to EPOS Metadata Baseline, newly represented by </a:t>
            </a:r>
            <a:r>
              <a:rPr lang="en-US" sz="1600" b="1" dirty="0"/>
              <a:t>EPOS-DCAT-AP (XML, XSD files)</a:t>
            </a:r>
            <a:r>
              <a:rPr lang="en-US" sz="1600" dirty="0"/>
              <a:t> - </a:t>
            </a:r>
            <a:r>
              <a:rPr lang="en-US" sz="1600" dirty="0">
                <a:hlinkClick r:id="rId4"/>
              </a:rPr>
              <a:t>https://github.com/epos-eu/EPOS-DCAT-AP</a:t>
            </a:r>
            <a:r>
              <a:rPr lang="en-US" sz="1600" dirty="0"/>
              <a:t> </a:t>
            </a:r>
          </a:p>
          <a:p>
            <a:pPr marL="400050" indent="-133350"/>
            <a:endParaRPr lang="en-US" sz="1600" dirty="0"/>
          </a:p>
          <a:p>
            <a:pPr marL="400050" indent="-133350"/>
            <a:r>
              <a:rPr lang="en-US" sz="1600" dirty="0"/>
              <a:t>3. Start mapping with DDSS elements which are specific for WP11</a:t>
            </a:r>
          </a:p>
          <a:p>
            <a:pPr marL="400050" indent="-133350"/>
            <a:r>
              <a:rPr lang="en-US" sz="1600" dirty="0"/>
              <a:t>e.g. Thermal anomaly. (Seismic, GNSS or satellite related metadata mapping should be provided by appropriate WPs - check harmonization groups and contact authoritative WP to get update about the status).</a:t>
            </a:r>
          </a:p>
          <a:p>
            <a:pPr marL="400050" indent="-133350"/>
            <a:endParaRPr lang="en-US" sz="1600" dirty="0"/>
          </a:p>
          <a:p>
            <a:pPr marL="400050" indent="-133350"/>
            <a:r>
              <a:rPr lang="en-US" sz="1600" dirty="0"/>
              <a:t>4. Use the attached Excel file </a:t>
            </a:r>
            <a:r>
              <a:rPr lang="en-US" sz="1600" b="1" dirty="0"/>
              <a:t>to match your metadata to EPOS Baseline </a:t>
            </a:r>
            <a:r>
              <a:rPr lang="en-US" sz="1600" dirty="0"/>
              <a:t>and </a:t>
            </a:r>
            <a:r>
              <a:rPr lang="en-US" sz="1600" b="1" dirty="0"/>
              <a:t>prepare the XML example </a:t>
            </a:r>
            <a:r>
              <a:rPr lang="en-US" sz="1600" dirty="0"/>
              <a:t>similar to one on </a:t>
            </a:r>
            <a:r>
              <a:rPr lang="en-US" sz="1600" dirty="0" err="1"/>
              <a:t>Github</a:t>
            </a:r>
            <a:r>
              <a:rPr lang="en-US" sz="1600" dirty="0"/>
              <a:t>. Make notes about issues/problems.</a:t>
            </a:r>
          </a:p>
          <a:p>
            <a:pPr marL="400050" indent="-133350"/>
            <a:endParaRPr lang="en-US" sz="1600" dirty="0"/>
          </a:p>
          <a:p>
            <a:pPr marL="400050" indent="-133350"/>
            <a:r>
              <a:rPr lang="en-US" sz="1600" dirty="0"/>
              <a:t>5. </a:t>
            </a:r>
            <a:r>
              <a:rPr lang="en-US" sz="1600" b="1" dirty="0"/>
              <a:t>Upload the result </a:t>
            </a:r>
            <a:r>
              <a:rPr lang="en-US" sz="1600" dirty="0"/>
              <a:t>to the </a:t>
            </a:r>
            <a:r>
              <a:rPr lang="en-US" sz="1600" dirty="0" err="1"/>
              <a:t>Github</a:t>
            </a:r>
            <a:r>
              <a:rPr lang="en-US" sz="1600" dirty="0"/>
              <a:t> repository - </a:t>
            </a:r>
            <a:br>
              <a:rPr lang="en-US" sz="1600" dirty="0"/>
            </a:br>
            <a:r>
              <a:rPr lang="en-US" sz="1600" dirty="0"/>
              <a:t> </a:t>
            </a:r>
            <a:r>
              <a:rPr lang="en-US" sz="1600" dirty="0">
                <a:hlinkClick r:id="rId5"/>
              </a:rPr>
              <a:t>https://github.com/epos-eu/EPOS-DCAT-AP/tree/master/examples/WP11</a:t>
            </a:r>
            <a:r>
              <a:rPr lang="en-US" sz="1600" dirty="0"/>
              <a:t> </a:t>
            </a:r>
          </a:p>
        </p:txBody>
      </p:sp>
      <p:sp>
        <p:nvSpPr>
          <p:cNvPr id="6" name="Titre 1"/>
          <p:cNvSpPr txBox="1">
            <a:spLocks/>
          </p:cNvSpPr>
          <p:nvPr/>
        </p:nvSpPr>
        <p:spPr>
          <a:xfrm>
            <a:off x="0" y="186691"/>
            <a:ext cx="9144000" cy="484182"/>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fr-FR" sz="2400" b="1" dirty="0">
                <a:latin typeface="+mn-lt"/>
              </a:rPr>
              <a:t>WP11 ICS-TCS – </a:t>
            </a:r>
            <a:r>
              <a:rPr lang="fr-FR" sz="2400" b="1" dirty="0" err="1">
                <a:latin typeface="+mn-lt"/>
              </a:rPr>
              <a:t>Metadata</a:t>
            </a:r>
            <a:r>
              <a:rPr lang="fr-FR" sz="2400" b="1" dirty="0">
                <a:latin typeface="+mn-lt"/>
              </a:rPr>
              <a:t> </a:t>
            </a:r>
            <a:r>
              <a:rPr lang="fr-FR" sz="2400" b="1" dirty="0" err="1">
                <a:latin typeface="+mn-lt"/>
              </a:rPr>
              <a:t>Mapping</a:t>
            </a:r>
            <a:r>
              <a:rPr lang="fr-FR" sz="2400" b="1" dirty="0">
                <a:latin typeface="+mn-lt"/>
              </a:rPr>
              <a:t>	1/3</a:t>
            </a:r>
            <a:endParaRPr lang="fr-FR" sz="1350" dirty="0">
              <a:latin typeface="+mn-lt"/>
            </a:endParaRPr>
          </a:p>
        </p:txBody>
      </p:sp>
    </p:spTree>
    <p:extLst>
      <p:ext uri="{BB962C8B-B14F-4D97-AF65-F5344CB8AC3E}">
        <p14:creationId xmlns:p14="http://schemas.microsoft.com/office/powerpoint/2010/main" val="2907372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4325" y="239620"/>
            <a:ext cx="8515350" cy="1029911"/>
          </a:xfrm>
        </p:spPr>
        <p:txBody>
          <a:bodyPr/>
          <a:lstStyle/>
          <a:p>
            <a:r>
              <a:rPr lang="fr-FR" dirty="0" smtClean="0">
                <a:latin typeface="Arial" panose="020B0604020202020204" pitchFamily="34" charset="0"/>
                <a:cs typeface="Arial" panose="020B0604020202020204" pitchFamily="34" charset="0"/>
              </a:rPr>
              <a:t>Interopérabilité AERIS et ACTRIS</a:t>
            </a:r>
            <a:endParaRPr lang="fr-FR" dirty="0">
              <a:latin typeface="Arial" panose="020B0604020202020204" pitchFamily="34" charset="0"/>
              <a:cs typeface="Arial" panose="020B0604020202020204" pitchFamily="34" charset="0"/>
            </a:endParaRPr>
          </a:p>
        </p:txBody>
      </p:sp>
      <p:sp>
        <p:nvSpPr>
          <p:cNvPr id="5" name="ZoneTexte 4"/>
          <p:cNvSpPr txBox="1"/>
          <p:nvPr/>
        </p:nvSpPr>
        <p:spPr>
          <a:xfrm>
            <a:off x="1380565" y="4399430"/>
            <a:ext cx="7234866" cy="1200329"/>
          </a:xfrm>
          <a:prstGeom prst="rect">
            <a:avLst/>
          </a:prstGeom>
          <a:noFill/>
          <a:ln>
            <a:solidFill>
              <a:schemeClr val="accent1"/>
            </a:solidFill>
          </a:ln>
        </p:spPr>
        <p:txBody>
          <a:bodyPr wrap="none" rtlCol="0">
            <a:spAutoFit/>
          </a:bodyPr>
          <a:lstStyle/>
          <a:p>
            <a:r>
              <a:rPr lang="fr-FR" sz="2400" dirty="0" smtClean="0">
                <a:latin typeface="Arial" panose="020B0604020202020204" pitchFamily="34" charset="0"/>
                <a:cs typeface="Arial" panose="020B0604020202020204" pitchFamily="34" charset="0"/>
              </a:rPr>
              <a:t>EBAS est une base </a:t>
            </a:r>
            <a:r>
              <a:rPr lang="en-US" sz="2400" dirty="0"/>
              <a:t>atmospheric chemical </a:t>
            </a:r>
            <a:endParaRPr lang="en-US" sz="2400" dirty="0" smtClean="0"/>
          </a:p>
          <a:p>
            <a:r>
              <a:rPr lang="en-US" sz="2400" dirty="0" smtClean="0"/>
              <a:t>composition </a:t>
            </a:r>
            <a:r>
              <a:rPr lang="en-US" sz="2400" dirty="0"/>
              <a:t>and physical properties</a:t>
            </a:r>
            <a:r>
              <a:rPr lang="fr-FR" sz="2400" dirty="0" smtClean="0"/>
              <a:t> </a:t>
            </a:r>
          </a:p>
          <a:p>
            <a:r>
              <a:rPr lang="en-US" sz="2400" dirty="0" smtClean="0"/>
              <a:t>=&gt; Export data </a:t>
            </a:r>
            <a:r>
              <a:rPr lang="en-US" sz="2400" dirty="0"/>
              <a:t>in specific formats, calculation of </a:t>
            </a:r>
            <a:r>
              <a:rPr lang="en-US" sz="2400" dirty="0" smtClean="0"/>
              <a:t>statistics</a:t>
            </a:r>
            <a:endParaRPr lang="fr-FR" sz="2400" dirty="0">
              <a:latin typeface="Arial" panose="020B0604020202020204" pitchFamily="34" charset="0"/>
              <a:cs typeface="Arial" panose="020B0604020202020204" pitchFamily="34" charset="0"/>
            </a:endParaRPr>
          </a:p>
        </p:txBody>
      </p:sp>
      <p:sp>
        <p:nvSpPr>
          <p:cNvPr id="6" name="Rectangle 1"/>
          <p:cNvSpPr>
            <a:spLocks noChangeArrowheads="1"/>
          </p:cNvSpPr>
          <p:nvPr/>
        </p:nvSpPr>
        <p:spPr bwMode="auto">
          <a:xfrm>
            <a:off x="3741" y="1239293"/>
            <a:ext cx="9140259" cy="830997"/>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2400" dirty="0" smtClean="0">
                <a:latin typeface="Arial" panose="020B0604020202020204" pitchFamily="34" charset="0"/>
                <a:cs typeface="Arial" panose="020B0604020202020204" pitchFamily="34" charset="0"/>
              </a:rPr>
              <a:t>AERIS </a:t>
            </a:r>
            <a:r>
              <a:rPr kumimoji="0" lang="fr-FR" altLang="fr-FR" sz="2400" b="0" i="0" u="none" strike="noStrike" cap="none" normalizeH="0" dirty="0" smtClean="0">
                <a:ln>
                  <a:noFill/>
                </a:ln>
                <a:effectLst/>
                <a:latin typeface="Arial" panose="020B0604020202020204" pitchFamily="34" charset="0"/>
                <a:cs typeface="Arial" panose="020B0604020202020204" pitchFamily="34" charset="0"/>
              </a:rPr>
              <a:t>est constitué autour de 4 centres de données:</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400" b="0" i="0" u="none" strike="noStrike" cap="none" normalizeH="0" baseline="0" dirty="0" smtClean="0">
                <a:ln>
                  <a:noFill/>
                </a:ln>
                <a:effectLst/>
                <a:latin typeface="Arial" panose="020B0604020202020204" pitchFamily="34" charset="0"/>
                <a:cs typeface="Arial" panose="020B0604020202020204" pitchFamily="34" charset="0"/>
              </a:rPr>
              <a:t>ICARE, ESPRI, SEDOO, SATMOS =&gt; hébergement des données</a:t>
            </a:r>
          </a:p>
        </p:txBody>
      </p:sp>
      <p:sp>
        <p:nvSpPr>
          <p:cNvPr id="7" name="ZoneTexte 6"/>
          <p:cNvSpPr txBox="1"/>
          <p:nvPr/>
        </p:nvSpPr>
        <p:spPr>
          <a:xfrm>
            <a:off x="5455490" y="2774682"/>
            <a:ext cx="3688510" cy="830997"/>
          </a:xfrm>
          <a:prstGeom prst="rect">
            <a:avLst/>
          </a:prstGeom>
          <a:noFill/>
          <a:ln>
            <a:solidFill>
              <a:schemeClr val="accent1"/>
            </a:solidFill>
          </a:ln>
        </p:spPr>
        <p:txBody>
          <a:bodyPr wrap="none" rtlCol="0">
            <a:spAutoFit/>
          </a:bodyPr>
          <a:lstStyle/>
          <a:p>
            <a:r>
              <a:rPr lang="fr-FR" sz="2400" dirty="0" smtClean="0">
                <a:latin typeface="Arial" panose="020B0604020202020204" pitchFamily="34" charset="0"/>
                <a:cs typeface="Arial" panose="020B0604020202020204" pitchFamily="34" charset="0"/>
              </a:rPr>
              <a:t>ICARE demande :</a:t>
            </a:r>
          </a:p>
          <a:p>
            <a:r>
              <a:rPr lang="fr-FR" sz="2400" dirty="0" smtClean="0">
                <a:latin typeface="Arial" panose="020B0604020202020204" pitchFamily="34" charset="0"/>
                <a:cs typeface="Arial" panose="020B0604020202020204" pitchFamily="34" charset="0"/>
              </a:rPr>
              <a:t> NASA AIMS =&gt; NETCDF</a:t>
            </a:r>
            <a:endParaRPr lang="fr-FR" sz="2400" dirty="0">
              <a:latin typeface="Arial" panose="020B0604020202020204" pitchFamily="34" charset="0"/>
              <a:cs typeface="Arial" panose="020B0604020202020204" pitchFamily="34" charset="0"/>
            </a:endParaRPr>
          </a:p>
        </p:txBody>
      </p:sp>
      <p:pic>
        <p:nvPicPr>
          <p:cNvPr id="8" name="Imag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0292" y="5761423"/>
            <a:ext cx="1165412" cy="731092"/>
          </a:xfrm>
          <a:prstGeom prst="rect">
            <a:avLst/>
          </a:prstGeom>
        </p:spPr>
      </p:pic>
      <p:pic>
        <p:nvPicPr>
          <p:cNvPr id="9" name="Imag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7402" y="2107253"/>
            <a:ext cx="1294598" cy="682666"/>
          </a:xfrm>
          <a:prstGeom prst="rect">
            <a:avLst/>
          </a:prstGeom>
        </p:spPr>
      </p:pic>
      <p:pic>
        <p:nvPicPr>
          <p:cNvPr id="10" name="Imag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5704" y="5740063"/>
            <a:ext cx="3114008" cy="866608"/>
          </a:xfrm>
          <a:prstGeom prst="rect">
            <a:avLst/>
          </a:prstGeom>
        </p:spPr>
      </p:pic>
      <p:pic>
        <p:nvPicPr>
          <p:cNvPr id="3" name="Imag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325" y="2818651"/>
            <a:ext cx="1405785" cy="743057"/>
          </a:xfrm>
          <a:prstGeom prst="rect">
            <a:avLst/>
          </a:prstGeom>
        </p:spPr>
      </p:pic>
      <p:sp>
        <p:nvSpPr>
          <p:cNvPr id="11" name="ZoneTexte 10"/>
          <p:cNvSpPr txBox="1"/>
          <p:nvPr/>
        </p:nvSpPr>
        <p:spPr>
          <a:xfrm>
            <a:off x="1113975" y="5599759"/>
            <a:ext cx="2496196" cy="1200329"/>
          </a:xfrm>
          <a:prstGeom prst="rect">
            <a:avLst/>
          </a:prstGeom>
          <a:noFill/>
        </p:spPr>
        <p:txBody>
          <a:bodyPr wrap="none" rtlCol="0">
            <a:spAutoFit/>
          </a:bodyPr>
          <a:lstStyle/>
          <a:p>
            <a:r>
              <a:rPr lang="fr-FR" sz="2400" dirty="0" smtClean="0">
                <a:latin typeface="Arial" panose="020B0604020202020204" pitchFamily="34" charset="0"/>
                <a:cs typeface="Arial" panose="020B0604020202020204" pitchFamily="34" charset="0"/>
              </a:rPr>
              <a:t>L’OPGC a des </a:t>
            </a:r>
          </a:p>
          <a:p>
            <a:r>
              <a:rPr lang="fr-FR" sz="2400" dirty="0" smtClean="0">
                <a:latin typeface="Arial" panose="020B0604020202020204" pitchFamily="34" charset="0"/>
                <a:cs typeface="Arial" panose="020B0604020202020204" pitchFamily="34" charset="0"/>
              </a:rPr>
              <a:t>Problématiques</a:t>
            </a:r>
          </a:p>
          <a:p>
            <a:r>
              <a:rPr lang="fr-FR" sz="2400" dirty="0" smtClean="0">
                <a:latin typeface="Arial" panose="020B0604020202020204" pitchFamily="34" charset="0"/>
                <a:cs typeface="Arial" panose="020B0604020202020204" pitchFamily="34" charset="0"/>
              </a:rPr>
              <a:t>Communes avec</a:t>
            </a:r>
            <a:endParaRPr lang="fr-FR" sz="2400" dirty="0">
              <a:latin typeface="Arial" panose="020B0604020202020204" pitchFamily="34" charset="0"/>
              <a:cs typeface="Arial" panose="020B0604020202020204" pitchFamily="34" charset="0"/>
            </a:endParaRPr>
          </a:p>
        </p:txBody>
      </p:sp>
      <p:pic>
        <p:nvPicPr>
          <p:cNvPr id="12" name="Imag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77843" y="3124097"/>
            <a:ext cx="2107420" cy="803454"/>
          </a:xfrm>
          <a:prstGeom prst="rect">
            <a:avLst/>
          </a:prstGeom>
        </p:spPr>
      </p:pic>
      <p:cxnSp>
        <p:nvCxnSpPr>
          <p:cNvPr id="14" name="Connecteur droit avec flèche 13"/>
          <p:cNvCxnSpPr/>
          <p:nvPr/>
        </p:nvCxnSpPr>
        <p:spPr>
          <a:xfrm flipH="1">
            <a:off x="2115671" y="3927551"/>
            <a:ext cx="487929" cy="471879"/>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p:cNvCxnSpPr>
            <a:stCxn id="12" idx="3"/>
          </p:cNvCxnSpPr>
          <p:nvPr/>
        </p:nvCxnSpPr>
        <p:spPr>
          <a:xfrm flipV="1">
            <a:off x="4785263" y="3069963"/>
            <a:ext cx="670227" cy="455861"/>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a:endCxn id="9" idx="3"/>
          </p:cNvCxnSpPr>
          <p:nvPr/>
        </p:nvCxnSpPr>
        <p:spPr>
          <a:xfrm flipH="1" flipV="1">
            <a:off x="4572000" y="2448586"/>
            <a:ext cx="1128380" cy="350908"/>
          </a:xfrm>
          <a:prstGeom prst="straightConnector1">
            <a:avLst/>
          </a:prstGeom>
          <a:ln w="5080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flipH="1" flipV="1">
            <a:off x="1308797" y="3687488"/>
            <a:ext cx="411313" cy="711942"/>
          </a:xfrm>
          <a:prstGeom prst="straightConnector1">
            <a:avLst/>
          </a:prstGeom>
          <a:ln w="50800">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a:stCxn id="9" idx="1"/>
          </p:cNvCxnSpPr>
          <p:nvPr/>
        </p:nvCxnSpPr>
        <p:spPr>
          <a:xfrm flipH="1">
            <a:off x="1539066" y="2448586"/>
            <a:ext cx="1738336" cy="675511"/>
          </a:xfrm>
          <a:prstGeom prst="straightConnector1">
            <a:avLst/>
          </a:prstGeom>
          <a:ln w="50800">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693607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8125" y="786924"/>
            <a:ext cx="8667750" cy="5716950"/>
          </a:xfrm>
          <a:prstGeom prst="rect">
            <a:avLst/>
          </a:prstGeom>
        </p:spPr>
        <p:txBody>
          <a:bodyPr wrap="square">
            <a:spAutoFit/>
          </a:bodyPr>
          <a:lstStyle/>
          <a:p>
            <a:endParaRPr lang="en-US" sz="1350" dirty="0"/>
          </a:p>
          <a:p>
            <a:pPr marL="257175" indent="-257175">
              <a:buFont typeface="+mj-lt"/>
              <a:buAutoNum type="arabicPeriod" startAt="3"/>
            </a:pPr>
            <a:r>
              <a:rPr lang="en-US" sz="1600" b="1" dirty="0"/>
              <a:t>ICS wants to start the collection of MD about four entities in the first place (before M24): </a:t>
            </a:r>
          </a:p>
          <a:p>
            <a:pPr marL="333375" indent="-200025"/>
            <a:r>
              <a:rPr lang="en-US" sz="1600" dirty="0"/>
              <a:t/>
            </a:r>
            <a:br>
              <a:rPr lang="en-US" sz="1600" dirty="0"/>
            </a:br>
            <a:r>
              <a:rPr lang="en-US" sz="1600" b="1" i="1" dirty="0"/>
              <a:t>    1. </a:t>
            </a:r>
            <a:r>
              <a:rPr lang="en-US" sz="1600" b="1" i="1" dirty="0" err="1"/>
              <a:t>WebService</a:t>
            </a:r>
            <a:r>
              <a:rPr lang="en-US" sz="1600" b="1" i="1" dirty="0"/>
              <a:t> </a:t>
            </a:r>
            <a:r>
              <a:rPr lang="en-US" sz="1600" dirty="0"/>
              <a:t/>
            </a:r>
            <a:br>
              <a:rPr lang="en-US" sz="1600" dirty="0"/>
            </a:br>
            <a:r>
              <a:rPr lang="en-US" sz="1600" dirty="0"/>
              <a:t>	1. </a:t>
            </a:r>
            <a:r>
              <a:rPr lang="en-US" sz="1600" b="1" dirty="0"/>
              <a:t>ICS needs info about existing </a:t>
            </a:r>
            <a:r>
              <a:rPr lang="en-US" sz="1600" b="1" dirty="0" err="1"/>
              <a:t>webservices</a:t>
            </a:r>
            <a:r>
              <a:rPr lang="en-US" sz="1600" b="1" dirty="0"/>
              <a:t> </a:t>
            </a:r>
            <a:r>
              <a:rPr lang="en-US" sz="1600" dirty="0"/>
              <a:t>- please provide "Top priority DDSS" table similar to: </a:t>
            </a:r>
            <a:br>
              <a:rPr lang="en-US" sz="1600" dirty="0"/>
            </a:br>
            <a:r>
              <a:rPr lang="en-US" sz="1600" dirty="0"/>
              <a:t>	</a:t>
            </a:r>
            <a:r>
              <a:rPr lang="en-US" sz="1600" dirty="0">
                <a:hlinkClick r:id="rId2"/>
              </a:rPr>
              <a:t>http://wiki.epos-ip.org/index.php/Metadata_mapping_%26_keywords_(Seismology)</a:t>
            </a:r>
            <a:r>
              <a:rPr lang="en-US" sz="1600" dirty="0"/>
              <a:t> </a:t>
            </a:r>
            <a:br>
              <a:rPr lang="en-US" sz="1600" dirty="0"/>
            </a:br>
            <a:r>
              <a:rPr lang="en-US" sz="1600" dirty="0"/>
              <a:t>	- ICS will create similar page on wiki for WP11 </a:t>
            </a:r>
          </a:p>
          <a:p>
            <a:pPr marL="333375" indent="-200025"/>
            <a:r>
              <a:rPr lang="en-US" sz="1600" dirty="0"/>
              <a:t/>
            </a:r>
            <a:br>
              <a:rPr lang="en-US" sz="1600" dirty="0"/>
            </a:br>
            <a:r>
              <a:rPr lang="en-US" sz="1600" dirty="0"/>
              <a:t>	2. </a:t>
            </a:r>
            <a:r>
              <a:rPr lang="en-US" sz="1600" b="1" dirty="0"/>
              <a:t>Provide keywords </a:t>
            </a:r>
            <a:r>
              <a:rPr lang="en-US" sz="1600" dirty="0"/>
              <a:t>characterizing the </a:t>
            </a:r>
            <a:r>
              <a:rPr lang="en-US" sz="1600" dirty="0" err="1"/>
              <a:t>webservice</a:t>
            </a:r>
            <a:r>
              <a:rPr lang="en-US" sz="1600" dirty="0"/>
              <a:t> (will be used for discovery) </a:t>
            </a:r>
          </a:p>
          <a:p>
            <a:pPr marL="676275" indent="-542925"/>
            <a:r>
              <a:rPr lang="en-US" sz="1600" dirty="0"/>
              <a:t/>
            </a:r>
            <a:br>
              <a:rPr lang="en-US" sz="1600" dirty="0"/>
            </a:br>
            <a:r>
              <a:rPr lang="en-US" sz="1600" dirty="0"/>
              <a:t>	3. Provide MD mapping of the output of the </a:t>
            </a:r>
            <a:r>
              <a:rPr lang="en-US" sz="1600" dirty="0" err="1"/>
              <a:t>webservice</a:t>
            </a:r>
            <a:r>
              <a:rPr lang="en-US" sz="1600" dirty="0"/>
              <a:t> (e.g. JSON to EPOS-DCAT-AP.xml) - map all entities you want to be searchable </a:t>
            </a:r>
          </a:p>
          <a:p>
            <a:pPr marL="466725"/>
            <a:r>
              <a:rPr lang="en-US" sz="1600" dirty="0"/>
              <a:t/>
            </a:r>
            <a:br>
              <a:rPr lang="en-US" sz="1600" dirty="0"/>
            </a:br>
            <a:r>
              <a:rPr lang="en-US" sz="1600" b="1" i="1" dirty="0"/>
              <a:t>2. Person </a:t>
            </a:r>
            <a:r>
              <a:rPr lang="en-US" sz="1600" dirty="0"/>
              <a:t>- some info about people can be provided in the output of the </a:t>
            </a:r>
            <a:r>
              <a:rPr lang="en-US" sz="1600" dirty="0" err="1"/>
              <a:t>webservice</a:t>
            </a:r>
            <a:r>
              <a:rPr lang="en-US" sz="1600" dirty="0"/>
              <a:t> but ICS is developing a Granularity Database (GDB) which will cover that. Request for updates in GBD will be sent later. </a:t>
            </a:r>
          </a:p>
          <a:p>
            <a:endParaRPr lang="en-US" sz="1600" dirty="0"/>
          </a:p>
          <a:p>
            <a:pPr marL="466725"/>
            <a:r>
              <a:rPr lang="en-US" sz="1600" b="1" i="1" dirty="0"/>
              <a:t>3. Organization </a:t>
            </a:r>
            <a:r>
              <a:rPr lang="en-US" sz="1600" dirty="0"/>
              <a:t>- similar to Person </a:t>
            </a:r>
          </a:p>
          <a:p>
            <a:pPr marL="466725"/>
            <a:r>
              <a:rPr lang="en-US" sz="1600" dirty="0"/>
              <a:t/>
            </a:r>
            <a:br>
              <a:rPr lang="en-US" sz="1600" dirty="0"/>
            </a:br>
            <a:r>
              <a:rPr lang="en-US" sz="1600" dirty="0"/>
              <a:t>    </a:t>
            </a:r>
            <a:r>
              <a:rPr lang="en-US" sz="1600" b="1" i="1" dirty="0"/>
              <a:t>4. Data </a:t>
            </a:r>
            <a:endParaRPr lang="en-US" sz="1600" dirty="0"/>
          </a:p>
          <a:p>
            <a:pPr marL="876300" indent="-209550">
              <a:buAutoNum type="arabicPeriod"/>
            </a:pPr>
            <a:r>
              <a:rPr lang="en-US" sz="1600" dirty="0"/>
              <a:t>MD about datasets. </a:t>
            </a:r>
          </a:p>
          <a:p>
            <a:pPr marL="876300" indent="-209550">
              <a:buAutoNum type="arabicPeriod"/>
            </a:pPr>
            <a:r>
              <a:rPr lang="en-US" sz="1600" dirty="0"/>
              <a:t>Relation of a dataset to a </a:t>
            </a:r>
            <a:r>
              <a:rPr lang="en-US" sz="1600" dirty="0" err="1"/>
              <a:t>webservice</a:t>
            </a:r>
            <a:r>
              <a:rPr lang="en-US" sz="1600" dirty="0"/>
              <a:t> (if available) </a:t>
            </a:r>
          </a:p>
        </p:txBody>
      </p:sp>
      <p:sp>
        <p:nvSpPr>
          <p:cNvPr id="3" name="Titre 1"/>
          <p:cNvSpPr txBox="1">
            <a:spLocks/>
          </p:cNvSpPr>
          <p:nvPr/>
        </p:nvSpPr>
        <p:spPr>
          <a:xfrm>
            <a:off x="0" y="176531"/>
            <a:ext cx="9144000" cy="484182"/>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fr-FR" sz="2400" b="1" dirty="0">
                <a:latin typeface="+mn-lt"/>
              </a:rPr>
              <a:t>WP11 ICS-TCS – </a:t>
            </a:r>
            <a:r>
              <a:rPr lang="fr-FR" sz="2400" b="1" dirty="0" err="1">
                <a:latin typeface="+mn-lt"/>
              </a:rPr>
              <a:t>Metadata</a:t>
            </a:r>
            <a:r>
              <a:rPr lang="fr-FR" sz="2400" b="1" dirty="0">
                <a:latin typeface="+mn-lt"/>
              </a:rPr>
              <a:t> </a:t>
            </a:r>
            <a:r>
              <a:rPr lang="fr-FR" sz="2400" b="1" dirty="0" err="1">
                <a:latin typeface="+mn-lt"/>
              </a:rPr>
              <a:t>Mapping</a:t>
            </a:r>
            <a:r>
              <a:rPr lang="fr-FR" sz="2400" b="1" dirty="0">
                <a:latin typeface="+mn-lt"/>
              </a:rPr>
              <a:t>	2/3</a:t>
            </a:r>
            <a:endParaRPr lang="fr-FR" sz="1350" dirty="0">
              <a:latin typeface="+mn-lt"/>
            </a:endParaRPr>
          </a:p>
        </p:txBody>
      </p:sp>
    </p:spTree>
    <p:extLst>
      <p:ext uri="{BB962C8B-B14F-4D97-AF65-F5344CB8AC3E}">
        <p14:creationId xmlns:p14="http://schemas.microsoft.com/office/powerpoint/2010/main" val="49053590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33350" y="1846258"/>
            <a:ext cx="8667750" cy="4732065"/>
          </a:xfrm>
          <a:prstGeom prst="rect">
            <a:avLst/>
          </a:prstGeom>
        </p:spPr>
        <p:txBody>
          <a:bodyPr wrap="square">
            <a:spAutoFit/>
          </a:bodyPr>
          <a:lstStyle/>
          <a:p>
            <a:endParaRPr lang="en-US" sz="1350" dirty="0"/>
          </a:p>
          <a:p>
            <a:pPr marL="257175" indent="-257175">
              <a:buFont typeface="+mj-lt"/>
              <a:buAutoNum type="arabicPeriod" startAt="4"/>
            </a:pPr>
            <a:r>
              <a:rPr lang="en-US" b="1" dirty="0"/>
              <a:t>Timeline:</a:t>
            </a:r>
          </a:p>
          <a:p>
            <a:endParaRPr lang="en-US" b="1" dirty="0"/>
          </a:p>
          <a:p>
            <a:pPr marL="542925" indent="-209550">
              <a:buAutoNum type="arabicPeriod"/>
            </a:pPr>
            <a:r>
              <a:rPr lang="en-US" u="sng" dirty="0"/>
              <a:t>First draft of MD mapping</a:t>
            </a:r>
            <a:r>
              <a:rPr lang="en-US" dirty="0"/>
              <a:t> </a:t>
            </a:r>
            <a:r>
              <a:rPr lang="en-US" b="1" dirty="0">
                <a:solidFill>
                  <a:srgbClr val="FF0000"/>
                </a:solidFill>
              </a:rPr>
              <a:t>should be ready by 12.7.2017</a:t>
            </a:r>
            <a:r>
              <a:rPr lang="en-US" dirty="0"/>
              <a:t>. </a:t>
            </a:r>
          </a:p>
          <a:p>
            <a:pPr marL="542925" indent="-209550">
              <a:buAutoNum type="arabicPeriod"/>
            </a:pPr>
            <a:endParaRPr lang="en-US" dirty="0"/>
          </a:p>
          <a:p>
            <a:pPr marL="542925" indent="-209550">
              <a:buAutoNum type="arabicPeriod"/>
            </a:pPr>
            <a:r>
              <a:rPr lang="en-US" u="sng" dirty="0"/>
              <a:t>Next telco </a:t>
            </a:r>
            <a:r>
              <a:rPr lang="en-US" dirty="0"/>
              <a:t>will be on </a:t>
            </a:r>
            <a:r>
              <a:rPr lang="en-US" b="1" dirty="0">
                <a:solidFill>
                  <a:srgbClr val="FF0000"/>
                </a:solidFill>
              </a:rPr>
              <a:t>Thu 13.7.2017 at 10:00 CEST </a:t>
            </a:r>
            <a:r>
              <a:rPr lang="en-US" dirty="0"/>
              <a:t>when we will check the issues found. </a:t>
            </a:r>
            <a:r>
              <a:rPr lang="en-US" b="1" dirty="0"/>
              <a:t>The issues can be actually noted on </a:t>
            </a:r>
            <a:r>
              <a:rPr lang="en-US" b="1" dirty="0" err="1"/>
              <a:t>Github</a:t>
            </a:r>
            <a:r>
              <a:rPr lang="en-US" dirty="0"/>
              <a:t> as soon as they are identified so ICS is aware of them before the telco.</a:t>
            </a:r>
          </a:p>
          <a:p>
            <a:pPr marL="542925" indent="-209550">
              <a:buAutoNum type="arabicPeriod"/>
            </a:pPr>
            <a:endParaRPr lang="en-US" dirty="0"/>
          </a:p>
          <a:p>
            <a:pPr marL="542925" indent="-209550">
              <a:buAutoNum type="arabicPeriod"/>
            </a:pPr>
            <a:r>
              <a:rPr lang="en-US" dirty="0"/>
              <a:t>ICS is discussing the technical realization of the "</a:t>
            </a:r>
            <a:r>
              <a:rPr lang="en-US" b="1" dirty="0"/>
              <a:t>convertors</a:t>
            </a:r>
            <a:r>
              <a:rPr lang="en-US" dirty="0"/>
              <a:t>" and will provide </a:t>
            </a:r>
            <a:r>
              <a:rPr lang="en-US" u="sng" dirty="0"/>
              <a:t>technical suggestions</a:t>
            </a:r>
            <a:r>
              <a:rPr lang="en-US" dirty="0"/>
              <a:t> asap (</a:t>
            </a:r>
            <a:r>
              <a:rPr lang="en-US" b="1" dirty="0">
                <a:solidFill>
                  <a:srgbClr val="FF0000"/>
                </a:solidFill>
              </a:rPr>
              <a:t>13.7. the latest</a:t>
            </a:r>
            <a:r>
              <a:rPr lang="en-US" dirty="0"/>
              <a:t>). Nevertheless, </a:t>
            </a:r>
            <a:r>
              <a:rPr lang="en-US" b="1" i="1" dirty="0">
                <a:solidFill>
                  <a:srgbClr val="FF0000"/>
                </a:solidFill>
              </a:rPr>
              <a:t>the convertor is task to be facilitated by TCS</a:t>
            </a:r>
            <a:r>
              <a:rPr lang="en-US" dirty="0"/>
              <a:t>. </a:t>
            </a:r>
          </a:p>
          <a:p>
            <a:pPr marL="542925" indent="-209550">
              <a:buAutoNum type="arabicPeriod"/>
            </a:pPr>
            <a:endParaRPr lang="en-US" dirty="0"/>
          </a:p>
          <a:p>
            <a:pPr marL="542925" indent="-209550">
              <a:buAutoNum type="arabicPeriod"/>
            </a:pPr>
            <a:r>
              <a:rPr lang="en-US" u="sng" dirty="0"/>
              <a:t>The convertors must be in place</a:t>
            </a:r>
            <a:r>
              <a:rPr lang="en-US" dirty="0"/>
              <a:t> (</a:t>
            </a:r>
            <a:r>
              <a:rPr lang="en-US" b="1" dirty="0"/>
              <a:t>working</a:t>
            </a:r>
            <a:r>
              <a:rPr lang="en-US" dirty="0"/>
              <a:t>) </a:t>
            </a:r>
            <a:r>
              <a:rPr lang="en-US" b="1" dirty="0">
                <a:solidFill>
                  <a:srgbClr val="FF0000"/>
                </a:solidFill>
              </a:rPr>
              <a:t>by mid August</a:t>
            </a:r>
            <a:r>
              <a:rPr lang="en-US" dirty="0"/>
              <a:t> to allow the implementation on ICS side.</a:t>
            </a:r>
          </a:p>
          <a:p>
            <a:pPr marL="542925" indent="-209550">
              <a:buAutoNum type="arabicPeriod"/>
            </a:pPr>
            <a:endParaRPr lang="en-US" dirty="0"/>
          </a:p>
          <a:p>
            <a:pPr marL="542925" indent="-209550">
              <a:buAutoNum type="arabicPeriod"/>
            </a:pPr>
            <a:r>
              <a:rPr lang="en-US" dirty="0"/>
              <a:t>Questions: </a:t>
            </a:r>
            <a:r>
              <a:rPr lang="en-US" dirty="0">
                <a:hlinkClick r:id="rId2"/>
              </a:rPr>
              <a:t>http://wiki.epos-ip.org/index.php/Q%26A</a:t>
            </a:r>
            <a:endParaRPr lang="fr-FR" dirty="0"/>
          </a:p>
        </p:txBody>
      </p:sp>
      <p:sp>
        <p:nvSpPr>
          <p:cNvPr id="3" name="Titre 1"/>
          <p:cNvSpPr txBox="1">
            <a:spLocks/>
          </p:cNvSpPr>
          <p:nvPr/>
        </p:nvSpPr>
        <p:spPr>
          <a:xfrm>
            <a:off x="0" y="857251"/>
            <a:ext cx="9144000" cy="484182"/>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fr-FR" sz="2400" b="1" dirty="0">
                <a:latin typeface="+mn-lt"/>
              </a:rPr>
              <a:t>WP11 ICS-TCS – </a:t>
            </a:r>
            <a:r>
              <a:rPr lang="fr-FR" sz="2400" b="1" dirty="0" err="1">
                <a:latin typeface="+mn-lt"/>
              </a:rPr>
              <a:t>Metadata</a:t>
            </a:r>
            <a:r>
              <a:rPr lang="fr-FR" sz="2400" b="1" dirty="0">
                <a:latin typeface="+mn-lt"/>
              </a:rPr>
              <a:t> </a:t>
            </a:r>
            <a:r>
              <a:rPr lang="fr-FR" sz="2400" b="1" dirty="0" err="1">
                <a:latin typeface="+mn-lt"/>
              </a:rPr>
              <a:t>Mapping</a:t>
            </a:r>
            <a:r>
              <a:rPr lang="fr-FR" sz="2400" b="1" dirty="0">
                <a:latin typeface="+mn-lt"/>
              </a:rPr>
              <a:t>	3/3</a:t>
            </a:r>
            <a:endParaRPr lang="fr-FR" sz="1350" dirty="0">
              <a:latin typeface="+mn-lt"/>
            </a:endParaRPr>
          </a:p>
        </p:txBody>
      </p:sp>
    </p:spTree>
    <p:extLst>
      <p:ext uri="{BB962C8B-B14F-4D97-AF65-F5344CB8AC3E}">
        <p14:creationId xmlns:p14="http://schemas.microsoft.com/office/powerpoint/2010/main" val="334437487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
            <a:ext cx="9144000" cy="746233"/>
          </a:xfrm>
          <a:solidFill>
            <a:schemeClr val="accent4">
              <a:lumMod val="40000"/>
              <a:lumOff val="60000"/>
            </a:schemeClr>
          </a:solidFill>
        </p:spPr>
        <p:txBody>
          <a:bodyPr>
            <a:normAutofit/>
          </a:bodyPr>
          <a:lstStyle/>
          <a:p>
            <a:r>
              <a:rPr lang="fr-FR" sz="3200" dirty="0" smtClean="0">
                <a:latin typeface="Arial" panose="020B0604020202020204" pitchFamily="34" charset="0"/>
                <a:cs typeface="Arial" panose="020B0604020202020204" pitchFamily="34" charset="0"/>
              </a:rPr>
              <a:t>Implémentation OV-EPOS – Web services …</a:t>
            </a:r>
            <a:endParaRPr lang="fr-FR" sz="3200"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405130" y="1133365"/>
            <a:ext cx="8474710" cy="5429995"/>
          </a:xfrm>
        </p:spPr>
        <p:txBody>
          <a:bodyPr/>
          <a:lstStyle/>
          <a:p>
            <a:r>
              <a:rPr lang="fr-FR" dirty="0">
                <a:latin typeface="Arial" panose="020B0604020202020204" pitchFamily="34" charset="0"/>
                <a:cs typeface="Arial" panose="020B0604020202020204" pitchFamily="34" charset="0"/>
              </a:rPr>
              <a:t>http://wiki.epos-ip.org/index.php/TCS_Metadata_Mapping</a:t>
            </a:r>
          </a:p>
        </p:txBody>
      </p:sp>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100" y="2118995"/>
            <a:ext cx="7543800" cy="4243388"/>
          </a:xfrm>
          <a:prstGeom prst="rect">
            <a:avLst/>
          </a:prstGeom>
        </p:spPr>
      </p:pic>
    </p:spTree>
    <p:extLst>
      <p:ext uri="{BB962C8B-B14F-4D97-AF65-F5344CB8AC3E}">
        <p14:creationId xmlns:p14="http://schemas.microsoft.com/office/powerpoint/2010/main" val="149332990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rgbClr val="FF0000"/>
            </a:solidFill>
          </a:ln>
        </p:spPr>
        <p:txBody>
          <a:bodyPr/>
          <a:lstStyle/>
          <a:p>
            <a:pPr algn="ctr"/>
            <a:r>
              <a:rPr lang="fr-FR" dirty="0" smtClean="0">
                <a:latin typeface="Arial" panose="020B0604020202020204" pitchFamily="34" charset="0"/>
                <a:cs typeface="Arial" panose="020B0604020202020204" pitchFamily="34" charset="0"/>
              </a:rPr>
              <a:t>DEMO</a:t>
            </a:r>
            <a:endParaRPr lang="fr-FR" dirty="0">
              <a:latin typeface="Arial" panose="020B0604020202020204" pitchFamily="34" charset="0"/>
              <a:cs typeface="Arial" panose="020B0604020202020204" pitchFamily="34" charset="0"/>
            </a:endParaRPr>
          </a:p>
        </p:txBody>
      </p:sp>
      <p:sp>
        <p:nvSpPr>
          <p:cNvPr id="3" name="Espace réservé du contenu 2"/>
          <p:cNvSpPr>
            <a:spLocks noGrp="1"/>
          </p:cNvSpPr>
          <p:nvPr>
            <p:ph idx="1"/>
          </p:nvPr>
        </p:nvSpPr>
        <p:spPr>
          <a:xfrm>
            <a:off x="628650" y="2442949"/>
            <a:ext cx="7886700" cy="3734014"/>
          </a:xfrm>
        </p:spPr>
        <p:txBody>
          <a:bodyPr/>
          <a:lstStyle/>
          <a:p>
            <a:r>
              <a:rPr lang="fr-FR" dirty="0" err="1"/>
              <a:t>CatMDEdit</a:t>
            </a:r>
            <a:endParaRPr lang="fr-FR" dirty="0"/>
          </a:p>
          <a:p>
            <a:r>
              <a:rPr lang="fr-FR" dirty="0" smtClean="0">
                <a:hlinkClick r:id="rId2"/>
              </a:rPr>
              <a:t>http</a:t>
            </a:r>
            <a:r>
              <a:rPr lang="fr-FR" dirty="0">
                <a:hlinkClick r:id="rId2"/>
              </a:rPr>
              <a:t>://localhost:8080/geonetwork</a:t>
            </a:r>
            <a:r>
              <a:rPr lang="fr-FR" dirty="0" smtClean="0">
                <a:hlinkClick r:id="rId2"/>
              </a:rPr>
              <a:t>/</a:t>
            </a:r>
            <a:endParaRPr lang="fr-FR" dirty="0" smtClean="0"/>
          </a:p>
          <a:p>
            <a:endParaRPr lang="fr-FR" dirty="0" smtClean="0">
              <a:hlinkClick r:id="rId3"/>
            </a:endParaRPr>
          </a:p>
          <a:p>
            <a:r>
              <a:rPr lang="fr-FR" dirty="0" smtClean="0">
                <a:hlinkClick r:id="rId3"/>
              </a:rPr>
              <a:t>http</a:t>
            </a:r>
            <a:r>
              <a:rPr lang="fr-FR" dirty="0">
                <a:hlinkClick r:id="rId3"/>
              </a:rPr>
              <a:t>://</a:t>
            </a:r>
            <a:r>
              <a:rPr lang="fr-FR" dirty="0" smtClean="0">
                <a:hlinkClick r:id="rId3"/>
              </a:rPr>
              <a:t>localhost/epos/index.php</a:t>
            </a:r>
            <a:endParaRPr lang="fr-FR" dirty="0" smtClean="0"/>
          </a:p>
          <a:p>
            <a:r>
              <a:rPr lang="fr-FR" dirty="0" smtClean="0">
                <a:hlinkClick r:id="rId4"/>
              </a:rPr>
              <a:t>http</a:t>
            </a:r>
            <a:r>
              <a:rPr lang="fr-FR" dirty="0">
                <a:hlinkClick r:id="rId4"/>
              </a:rPr>
              <a:t>://opgc.fr/vobs</a:t>
            </a:r>
            <a:r>
              <a:rPr lang="fr-FR" dirty="0" smtClean="0">
                <a:hlinkClick r:id="rId4"/>
              </a:rPr>
              <a:t>/</a:t>
            </a:r>
            <a:endParaRPr lang="fr-FR" dirty="0" smtClean="0"/>
          </a:p>
          <a:p>
            <a:pPr marL="0" indent="0">
              <a:buNone/>
            </a:pPr>
            <a:endParaRPr lang="fr-FR" dirty="0" smtClean="0"/>
          </a:p>
          <a:p>
            <a:endParaRPr lang="fr-FR" dirty="0"/>
          </a:p>
        </p:txBody>
      </p:sp>
    </p:spTree>
    <p:extLst>
      <p:ext uri="{BB962C8B-B14F-4D97-AF65-F5344CB8AC3E}">
        <p14:creationId xmlns:p14="http://schemas.microsoft.com/office/powerpoint/2010/main" val="7386300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u numéro de diapositive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1pPr>
            <a:lvl2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2pPr>
            <a:lvl3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3pPr>
            <a:lvl4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4pPr>
            <a:lvl5pPr>
              <a:lnSpc>
                <a:spcPct val="93000"/>
              </a:lnSpc>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5pPr>
            <a:lvl6pPr marL="2280994"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6pPr>
            <a:lvl7pPr marL="2695720"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7pPr>
            <a:lvl8pPr marL="3110446"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8pPr>
            <a:lvl9pPr marL="3525172" indent="-207363" defTabSz="407526" eaLnBrk="0" fontAlgn="base" hangingPunct="0">
              <a:lnSpc>
                <a:spcPct val="93000"/>
              </a:lnSpc>
              <a:spcBef>
                <a:spcPct val="0"/>
              </a:spcBef>
              <a:spcAft>
                <a:spcPct val="0"/>
              </a:spcAft>
              <a:buClr>
                <a:srgbClr val="000000"/>
              </a:buClr>
              <a:buSzPct val="100000"/>
              <a:buFont typeface="Times New Roman" panose="02020603050405020304" pitchFamily="18" charset="0"/>
              <a:tabLst>
                <a:tab pos="407526" algn="l"/>
                <a:tab pos="815052" algn="l"/>
                <a:tab pos="1222578" algn="l"/>
                <a:tab pos="1630104" algn="l"/>
                <a:tab pos="2037631" algn="l"/>
              </a:tabLst>
              <a:defRPr>
                <a:solidFill>
                  <a:schemeClr val="tx1"/>
                </a:solidFill>
                <a:latin typeface="Arial" panose="020B0604020202020204" pitchFamily="34" charset="0"/>
                <a:ea typeface="Microsoft YaHei" panose="020B0503020204020204" pitchFamily="34" charset="-122"/>
              </a:defRPr>
            </a:lvl9pPr>
          </a:lstStyle>
          <a:p>
            <a:pPr>
              <a:lnSpc>
                <a:spcPct val="95000"/>
              </a:lnSpc>
            </a:pPr>
            <a:fld id="{DD6011B8-2EF7-4DC8-ACDF-CC1145AD4958}" type="slidenum">
              <a:rPr lang="fr-FR" altLang="fr-FR">
                <a:solidFill>
                  <a:srgbClr val="000000"/>
                </a:solidFill>
                <a:latin typeface="Times New Roman" panose="02020603050405020304" pitchFamily="18" charset="0"/>
              </a:rPr>
              <a:pPr>
                <a:lnSpc>
                  <a:spcPct val="95000"/>
                </a:lnSpc>
              </a:pPr>
              <a:t>9</a:t>
            </a:fld>
            <a:r>
              <a:rPr lang="fr-FR" altLang="fr-FR">
                <a:solidFill>
                  <a:srgbClr val="000000"/>
                </a:solidFill>
                <a:latin typeface="Times New Roman" panose="02020603050405020304" pitchFamily="18" charset="0"/>
              </a:rPr>
              <a:t>/48</a:t>
            </a:r>
          </a:p>
        </p:txBody>
      </p:sp>
      <p:sp>
        <p:nvSpPr>
          <p:cNvPr id="35843" name="Rectangle 1"/>
          <p:cNvSpPr>
            <a:spLocks noGrp="1" noChangeArrowheads="1"/>
          </p:cNvSpPr>
          <p:nvPr>
            <p:ph type="title"/>
          </p:nvPr>
        </p:nvSpPr>
        <p:spPr>
          <a:xfrm>
            <a:off x="456481" y="273961"/>
            <a:ext cx="8228160" cy="1144800"/>
          </a:xfrm>
        </p:spPr>
        <p:txBody>
          <a:bodyPr vert="horz" lIns="91440" tIns="35482" rIns="91440" bIns="45720" rtlCol="0" anchor="ctr">
            <a:normAutofit/>
          </a:bodyPr>
          <a:lstStyle/>
          <a:p>
            <a:pPr eaLnBrk="1"/>
            <a:endParaRPr lang="fr-FR" altLang="fr-FR" smtClean="0"/>
          </a:p>
        </p:txBody>
      </p:sp>
      <p:sp>
        <p:nvSpPr>
          <p:cNvPr id="35844" name="Rectangle 2"/>
          <p:cNvSpPr>
            <a:spLocks noGrp="1" noChangeArrowheads="1"/>
          </p:cNvSpPr>
          <p:nvPr>
            <p:ph type="body" idx="1"/>
          </p:nvPr>
        </p:nvSpPr>
        <p:spPr>
          <a:xfrm>
            <a:off x="456481" y="1604521"/>
            <a:ext cx="8228160" cy="3977280"/>
          </a:xfrm>
        </p:spPr>
        <p:txBody>
          <a:bodyPr/>
          <a:lstStyle/>
          <a:p>
            <a:pPr eaLnBrk="1">
              <a:buFont typeface="Times New Roman" panose="02020603050405020304" pitchFamily="18" charset="0"/>
              <a:buNone/>
            </a:pPr>
            <a:endParaRPr lang="fr-FR" altLang="fr-FR" smtClean="0"/>
          </a:p>
        </p:txBody>
      </p:sp>
      <p:pic>
        <p:nvPicPr>
          <p:cNvPr id="3584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561" y="361"/>
            <a:ext cx="7699680" cy="685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cxnSp>
        <p:nvCxnSpPr>
          <p:cNvPr id="35846" name="Connecteur droit avec flèche 6"/>
          <p:cNvCxnSpPr>
            <a:cxnSpLocks noChangeShapeType="1"/>
          </p:cNvCxnSpPr>
          <p:nvPr/>
        </p:nvCxnSpPr>
        <p:spPr bwMode="auto">
          <a:xfrm rot="16200000" flipH="1">
            <a:off x="6580801" y="5243401"/>
            <a:ext cx="1879200" cy="1101600"/>
          </a:xfrm>
          <a:prstGeom prst="straightConnector1">
            <a:avLst/>
          </a:prstGeom>
          <a:noFill/>
          <a:ln w="50800"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81068723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1098</TotalTime>
  <Words>4000</Words>
  <Application>Microsoft Office PowerPoint</Application>
  <PresentationFormat>Affichage à l'écran (4:3)</PresentationFormat>
  <Paragraphs>825</Paragraphs>
  <Slides>83</Slides>
  <Notes>25</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83</vt:i4>
      </vt:variant>
    </vt:vector>
  </HeadingPairs>
  <TitlesOfParts>
    <vt:vector size="92" baseType="lpstr">
      <vt:lpstr>Microsoft YaHei</vt:lpstr>
      <vt:lpstr>Arial</vt:lpstr>
      <vt:lpstr>Arial Unicode MS</vt:lpstr>
      <vt:lpstr>Calibri</vt:lpstr>
      <vt:lpstr>Calibri Light</vt:lpstr>
      <vt:lpstr>Symbol</vt:lpstr>
      <vt:lpstr>Times New Roman</vt:lpstr>
      <vt:lpstr>Wingdings</vt:lpstr>
      <vt:lpstr>Thème Office</vt:lpstr>
      <vt:lpstr>Standardisation des métadonnées pour l’interopérabilité des infrastructures   Illustration pour l’infrastructure EPOS et les observatoires virtuels</vt:lpstr>
      <vt:lpstr>Présentation PowerPoint</vt:lpstr>
      <vt:lpstr>PLAN</vt:lpstr>
      <vt:lpstr>Infrastructures - PLAN</vt:lpstr>
      <vt:lpstr>Infrastructures - Infrastructures Européennes</vt:lpstr>
      <vt:lpstr>Interopérabilité EPOS</vt:lpstr>
      <vt:lpstr>Maquette EPOS EPOS-ICS GUI </vt:lpstr>
      <vt:lpstr>Interopérabilité AERIS et ACTRIS</vt:lpstr>
      <vt:lpstr>Présentation PowerPoint</vt:lpstr>
      <vt:lpstr>Présentation PowerPoint</vt:lpstr>
      <vt:lpstr>Présentation PowerPoint</vt:lpstr>
      <vt:lpstr>Présentation PowerPoint</vt:lpstr>
      <vt:lpstr>Présentation PowerPoint</vt:lpstr>
      <vt:lpstr>Infrastructures - Pôles de données nationaux</vt:lpstr>
      <vt:lpstr>Interopérabilité ForM@Ter</vt:lpstr>
      <vt:lpstr>Infrastructures – OV, centre de données</vt:lpstr>
      <vt:lpstr>Définitions</vt:lpstr>
      <vt:lpstr>Extraits de la définition de wikipedia</vt:lpstr>
      <vt:lpstr>Extraits de la définition donnée par  l'observatoire de Paris (recherche astronomique)</vt:lpstr>
      <vt:lpstr>Glossaire d'OV</vt:lpstr>
      <vt:lpstr>Exemples d'OV (début 2016) </vt:lpstr>
      <vt:lpstr>Présentation PowerPoint</vt:lpstr>
      <vt:lpstr>Présentation PowerPoint</vt:lpstr>
      <vt:lpstr>Présentation PowerPoint</vt:lpstr>
      <vt:lpstr>IUEM</vt:lpstr>
      <vt:lpstr>Présentation PowerPoint</vt:lpstr>
      <vt:lpstr>Présentation PowerPoint</vt:lpstr>
      <vt:lpstr>Présentation PowerPoint</vt:lpstr>
      <vt:lpstr>Présentation PowerPoint</vt:lpstr>
      <vt:lpstr>Présentation PowerPoint</vt:lpstr>
      <vt:lpstr>Présentation PowerPoint</vt:lpstr>
      <vt:lpstr>Interopérabilité et standards - PLAN</vt:lpstr>
      <vt:lpstr>Interopérabilité et standards - Problématique</vt:lpstr>
      <vt:lpstr>Présentation PowerPoint</vt:lpstr>
      <vt:lpstr>Interopérabilité et standards - Métadonnées</vt:lpstr>
      <vt:lpstr>Métadonnée</vt:lpstr>
      <vt:lpstr>Etude de conception d’une métadonnée générique (TI, Atmos) </vt:lpstr>
      <vt:lpstr>Informations possibles contenues dans la métadonnée</vt:lpstr>
      <vt:lpstr>Interopérabilité et standards - Web services</vt:lpstr>
      <vt:lpstr>Web service</vt:lpstr>
      <vt:lpstr>Formats de fichier d'échange</vt:lpstr>
      <vt:lpstr>Interopérabilité et standards - Protocoles</vt:lpstr>
      <vt:lpstr>Interopérabilité et standards - Récolte et catalogage </vt:lpstr>
      <vt:lpstr>Standardisation et outils - PLAN</vt:lpstr>
      <vt:lpstr>Standardisation et outils - Métadonnées</vt:lpstr>
      <vt:lpstr>Licences</vt:lpstr>
      <vt:lpstr>Un DOI pour une base de données</vt:lpstr>
      <vt:lpstr>Standardisation et outils - Web services et protocoles</vt:lpstr>
      <vt:lpstr>Standardisation et outils – GeoCMS et IDS</vt:lpstr>
      <vt:lpstr>Standardisation et outils – Réseau SIST</vt:lpstr>
      <vt:lpstr>Implémentation OV-EPOS – PLAN</vt:lpstr>
      <vt:lpstr>Implémentation OV-EPOS – Existant</vt:lpstr>
      <vt:lpstr>Etat des lieux (fin 2015)</vt:lpstr>
      <vt:lpstr>Infrastructure opérationnelle</vt:lpstr>
      <vt:lpstr>Présentation PowerPoint</vt:lpstr>
      <vt:lpstr>Logiciels ‘faits maison’ autour des données</vt:lpstr>
      <vt:lpstr>Présentation PowerPoint</vt:lpstr>
      <vt:lpstr>Prospective</vt:lpstr>
      <vt:lpstr>Implémentation OV-EPOS – Environnement de dev</vt:lpstr>
      <vt:lpstr>Observatoire  virtuel</vt:lpstr>
      <vt:lpstr>Plan de développement</vt:lpstr>
      <vt:lpstr>Plan de développement</vt:lpstr>
      <vt:lpstr>Spécifications fonctionnelles</vt:lpstr>
      <vt:lpstr>Implémentation OV-EPOS – Architecture d’un OV</vt:lpstr>
      <vt:lpstr>Classification de données</vt:lpstr>
      <vt:lpstr>Présentation PowerPoint</vt:lpstr>
      <vt:lpstr>Bases de données</vt:lpstr>
      <vt:lpstr>Métadonnées</vt:lpstr>
      <vt:lpstr>API (Web service)</vt:lpstr>
      <vt:lpstr>Copie d’écran page d’accueil</vt:lpstr>
      <vt:lpstr>SO</vt:lpstr>
      <vt:lpstr>Présentation PowerPoint</vt:lpstr>
      <vt:lpstr>Croisée</vt:lpstr>
      <vt:lpstr>Cartographique</vt:lpstr>
      <vt:lpstr>Interface SO</vt:lpstr>
      <vt:lpstr>Site web adaptable pour l'OV</vt:lpstr>
      <vt:lpstr>Accès aux données</vt:lpstr>
      <vt:lpstr>Implémentation OV-EPOS – Métadonnées DCAT</vt:lpstr>
      <vt:lpstr>Présentation PowerPoint</vt:lpstr>
      <vt:lpstr>Présentation PowerPoint</vt:lpstr>
      <vt:lpstr>Présentation PowerPoint</vt:lpstr>
      <vt:lpstr>Implémentation OV-EPOS – Web services …</vt:lpstr>
      <vt:lpstr>DEMO</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Standardisation des métadonnées pour l’interopérabilité des infrastructures : illustration dans le cadre de l’infrastructure EPOS et les observatoires virtuels</dc:title>
  <dc:creator>Hewlett-Packard Company</dc:creator>
  <cp:lastModifiedBy>Hewlett-Packard Company</cp:lastModifiedBy>
  <cp:revision>131</cp:revision>
  <dcterms:created xsi:type="dcterms:W3CDTF">2017-06-08T18:11:12Z</dcterms:created>
  <dcterms:modified xsi:type="dcterms:W3CDTF">2017-07-06T11:32:16Z</dcterms:modified>
</cp:coreProperties>
</file>