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14"/>
  </p:notesMasterIdLst>
  <p:sldIdLst>
    <p:sldId id="256" r:id="rId3"/>
    <p:sldId id="257" r:id="rId4"/>
    <p:sldId id="258" r:id="rId5"/>
    <p:sldId id="261" r:id="rId6"/>
    <p:sldId id="264" r:id="rId7"/>
    <p:sldId id="259" r:id="rId8"/>
    <p:sldId id="260" r:id="rId9"/>
    <p:sldId id="263" r:id="rId10"/>
    <p:sldId id="265" r:id="rId11"/>
    <p:sldId id="267" r:id="rId12"/>
    <p:sldId id="266" r:id="rId13"/>
  </p:sldIdLst>
  <p:sldSz cx="9144000" cy="6858000" type="screen4x3"/>
  <p:notesSz cx="6670675" cy="98758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930" autoAdjust="0"/>
  </p:normalViewPr>
  <p:slideViewPr>
    <p:cSldViewPr snapToObjects="1">
      <p:cViewPr>
        <p:scale>
          <a:sx n="114" d="100"/>
          <a:sy n="114" d="100"/>
        </p:scale>
        <p:origin x="-654" y="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fr-FR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notes format</a:t>
            </a:r>
          </a:p>
        </p:txBody>
      </p:sp>
      <p:sp>
        <p:nvSpPr>
          <p:cNvPr id="76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fr-FR" sz="1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&lt;header&gt;</a:t>
            </a:r>
          </a:p>
        </p:txBody>
      </p:sp>
      <p:sp>
        <p:nvSpPr>
          <p:cNvPr id="77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fr-FR" sz="1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</a:p>
        </p:txBody>
      </p:sp>
      <p:sp>
        <p:nvSpPr>
          <p:cNvPr id="78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fr-FR" sz="1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</a:p>
        </p:txBody>
      </p:sp>
      <p:sp>
        <p:nvSpPr>
          <p:cNvPr id="79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74DBBBC6-0F5E-405E-94F2-40A17AF3F415}" type="slidenum">
              <a:rPr lang="fr-FR" sz="1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‹N°›</a:t>
            </a:fld>
            <a:endParaRPr lang="fr-FR" sz="1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89381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CustomShape 1"/>
          <p:cNvSpPr/>
          <p:nvPr/>
        </p:nvSpPr>
        <p:spPr>
          <a:xfrm>
            <a:off x="0" y="9380160"/>
            <a:ext cx="2888640" cy="492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5360" rIns="90360" bIns="45360" anchor="b"/>
          <a:lstStyle/>
          <a:p>
            <a:pPr>
              <a:lnSpc>
                <a:spcPct val="100000"/>
              </a:lnSpc>
            </a:pPr>
            <a:r>
              <a:rPr lang="fr-FR" sz="1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Auteur : </a:t>
            </a:r>
            <a:endParaRPr lang="fr-FR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8" name="CustomShape 2"/>
          <p:cNvSpPr/>
          <p:nvPr/>
        </p:nvSpPr>
        <p:spPr>
          <a:xfrm>
            <a:off x="3778920" y="9380160"/>
            <a:ext cx="2888640" cy="492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5360" rIns="90360" bIns="45360" anchor="b"/>
          <a:lstStyle/>
          <a:p>
            <a:pPr algn="r">
              <a:lnSpc>
                <a:spcPct val="100000"/>
              </a:lnSpc>
            </a:pPr>
            <a:fld id="{25B00D3C-DA31-4173-885F-08F618C16DA3}" type="slidenum">
              <a:rPr lang="fr-FR" sz="1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2</a:t>
            </a:fld>
            <a:endParaRPr lang="fr-FR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Espace réservé des commentaires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On se place après les phases amont </a:t>
            </a:r>
          </a:p>
          <a:p>
            <a:r>
              <a:rPr lang="fr-FR" dirty="0" smtClean="0"/>
              <a:t> - Note d’opportunité</a:t>
            </a:r>
          </a:p>
          <a:p>
            <a:r>
              <a:rPr lang="fr-FR" baseline="0" dirty="0" smtClean="0"/>
              <a:t> - étude de faisabilité</a:t>
            </a:r>
          </a:p>
          <a:p>
            <a:r>
              <a:rPr lang="fr-FR" dirty="0" smtClean="0"/>
              <a:t> </a:t>
            </a:r>
            <a:endParaRPr lang="fr-FR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CustomShape 1"/>
          <p:cNvSpPr/>
          <p:nvPr/>
        </p:nvSpPr>
        <p:spPr>
          <a:xfrm>
            <a:off x="0" y="9380160"/>
            <a:ext cx="2888640" cy="492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5360" rIns="90360" bIns="45360" anchor="b"/>
          <a:lstStyle/>
          <a:p>
            <a:pPr>
              <a:lnSpc>
                <a:spcPct val="100000"/>
              </a:lnSpc>
            </a:pPr>
            <a:r>
              <a:rPr lang="fr-FR" sz="1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Auteur : </a:t>
            </a:r>
            <a:endParaRPr lang="fr-FR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8" name="CustomShape 2"/>
          <p:cNvSpPr/>
          <p:nvPr/>
        </p:nvSpPr>
        <p:spPr>
          <a:xfrm>
            <a:off x="3778920" y="9380160"/>
            <a:ext cx="2888640" cy="492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5360" rIns="90360" bIns="45360" anchor="b"/>
          <a:lstStyle/>
          <a:p>
            <a:pPr algn="r">
              <a:lnSpc>
                <a:spcPct val="100000"/>
              </a:lnSpc>
            </a:pPr>
            <a:fld id="{25B00D3C-DA31-4173-885F-08F618C16DA3}" type="slidenum">
              <a:rPr lang="fr-FR" sz="1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11</a:t>
            </a:fld>
            <a:endParaRPr lang="fr-FR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CustomShape 1"/>
          <p:cNvSpPr/>
          <p:nvPr/>
        </p:nvSpPr>
        <p:spPr>
          <a:xfrm>
            <a:off x="0" y="9380160"/>
            <a:ext cx="2888640" cy="492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5360" rIns="90360" bIns="45360" anchor="b"/>
          <a:lstStyle/>
          <a:p>
            <a:pPr>
              <a:lnSpc>
                <a:spcPct val="100000"/>
              </a:lnSpc>
            </a:pPr>
            <a:r>
              <a:rPr lang="fr-FR" sz="1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Auteur : </a:t>
            </a:r>
            <a:endParaRPr lang="fr-FR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8" name="CustomShape 2"/>
          <p:cNvSpPr/>
          <p:nvPr/>
        </p:nvSpPr>
        <p:spPr>
          <a:xfrm>
            <a:off x="3778920" y="9380160"/>
            <a:ext cx="2888640" cy="492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5360" rIns="90360" bIns="45360" anchor="b"/>
          <a:lstStyle/>
          <a:p>
            <a:pPr algn="r">
              <a:lnSpc>
                <a:spcPct val="100000"/>
              </a:lnSpc>
            </a:pPr>
            <a:fld id="{25B00D3C-DA31-4173-885F-08F618C16DA3}" type="slidenum">
              <a:rPr lang="fr-FR" sz="1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3</a:t>
            </a:fld>
            <a:endParaRPr lang="fr-FR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Espace réservé des commentaires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Les mots en gras sont les points de vigilance</a:t>
            </a:r>
            <a:endParaRPr lang="fr-FR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CustomShape 1"/>
          <p:cNvSpPr/>
          <p:nvPr/>
        </p:nvSpPr>
        <p:spPr>
          <a:xfrm>
            <a:off x="0" y="9380160"/>
            <a:ext cx="2888640" cy="492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5360" rIns="90360" bIns="45360" anchor="b"/>
          <a:lstStyle/>
          <a:p>
            <a:pPr>
              <a:lnSpc>
                <a:spcPct val="100000"/>
              </a:lnSpc>
            </a:pPr>
            <a:r>
              <a:rPr lang="fr-FR" sz="1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Auteur : </a:t>
            </a:r>
            <a:endParaRPr lang="fr-FR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8" name="CustomShape 2"/>
          <p:cNvSpPr/>
          <p:nvPr/>
        </p:nvSpPr>
        <p:spPr>
          <a:xfrm>
            <a:off x="3778920" y="9380160"/>
            <a:ext cx="2888640" cy="492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5360" rIns="90360" bIns="45360" anchor="b"/>
          <a:lstStyle/>
          <a:p>
            <a:pPr algn="r">
              <a:lnSpc>
                <a:spcPct val="100000"/>
              </a:lnSpc>
            </a:pPr>
            <a:fld id="{25B00D3C-DA31-4173-885F-08F618C16DA3}" type="slidenum">
              <a:rPr lang="fr-FR" sz="1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4</a:t>
            </a:fld>
            <a:endParaRPr lang="fr-FR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CustomShape 1"/>
          <p:cNvSpPr/>
          <p:nvPr/>
        </p:nvSpPr>
        <p:spPr>
          <a:xfrm>
            <a:off x="0" y="9380160"/>
            <a:ext cx="2888640" cy="492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5360" rIns="90360" bIns="45360" anchor="b"/>
          <a:lstStyle/>
          <a:p>
            <a:pPr>
              <a:lnSpc>
                <a:spcPct val="100000"/>
              </a:lnSpc>
            </a:pPr>
            <a:r>
              <a:rPr lang="fr-FR" sz="1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Auteur : </a:t>
            </a:r>
            <a:endParaRPr lang="fr-FR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8" name="CustomShape 2"/>
          <p:cNvSpPr/>
          <p:nvPr/>
        </p:nvSpPr>
        <p:spPr>
          <a:xfrm>
            <a:off x="3778920" y="9380160"/>
            <a:ext cx="2888640" cy="492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5360" rIns="90360" bIns="45360" anchor="b"/>
          <a:lstStyle/>
          <a:p>
            <a:pPr algn="r">
              <a:lnSpc>
                <a:spcPct val="100000"/>
              </a:lnSpc>
            </a:pPr>
            <a:fld id="{25B00D3C-DA31-4173-885F-08F618C16DA3}" type="slidenum">
              <a:rPr lang="fr-FR" sz="1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5</a:t>
            </a:fld>
            <a:endParaRPr lang="fr-FR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CustomShape 1"/>
          <p:cNvSpPr/>
          <p:nvPr/>
        </p:nvSpPr>
        <p:spPr>
          <a:xfrm>
            <a:off x="0" y="9380160"/>
            <a:ext cx="2888640" cy="492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5360" rIns="90360" bIns="45360" anchor="b"/>
          <a:lstStyle/>
          <a:p>
            <a:pPr>
              <a:lnSpc>
                <a:spcPct val="100000"/>
              </a:lnSpc>
            </a:pPr>
            <a:r>
              <a:rPr lang="fr-FR" sz="1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Auteur : </a:t>
            </a:r>
            <a:endParaRPr lang="fr-FR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8" name="CustomShape 2"/>
          <p:cNvSpPr/>
          <p:nvPr/>
        </p:nvSpPr>
        <p:spPr>
          <a:xfrm>
            <a:off x="3778920" y="9380160"/>
            <a:ext cx="2888640" cy="492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5360" rIns="90360" bIns="45360" anchor="b"/>
          <a:lstStyle/>
          <a:p>
            <a:pPr algn="r">
              <a:lnSpc>
                <a:spcPct val="100000"/>
              </a:lnSpc>
            </a:pPr>
            <a:fld id="{25B00D3C-DA31-4173-885F-08F618C16DA3}" type="slidenum">
              <a:rPr lang="fr-FR" sz="1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6</a:t>
            </a:fld>
            <a:endParaRPr lang="fr-FR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CustomShape 1"/>
          <p:cNvSpPr/>
          <p:nvPr/>
        </p:nvSpPr>
        <p:spPr>
          <a:xfrm>
            <a:off x="0" y="9380160"/>
            <a:ext cx="2888640" cy="492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5360" rIns="90360" bIns="45360" anchor="b"/>
          <a:lstStyle/>
          <a:p>
            <a:pPr>
              <a:lnSpc>
                <a:spcPct val="100000"/>
              </a:lnSpc>
            </a:pPr>
            <a:r>
              <a:rPr lang="fr-FR" sz="1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Auteur : </a:t>
            </a:r>
            <a:endParaRPr lang="fr-FR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8" name="CustomShape 2"/>
          <p:cNvSpPr/>
          <p:nvPr/>
        </p:nvSpPr>
        <p:spPr>
          <a:xfrm>
            <a:off x="3778920" y="9380160"/>
            <a:ext cx="2888640" cy="492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5360" rIns="90360" bIns="45360" anchor="b"/>
          <a:lstStyle/>
          <a:p>
            <a:pPr algn="r">
              <a:lnSpc>
                <a:spcPct val="100000"/>
              </a:lnSpc>
            </a:pPr>
            <a:fld id="{25B00D3C-DA31-4173-885F-08F618C16DA3}" type="slidenum">
              <a:rPr lang="fr-FR" sz="1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7</a:t>
            </a:fld>
            <a:endParaRPr lang="fr-FR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CustomShape 1"/>
          <p:cNvSpPr/>
          <p:nvPr/>
        </p:nvSpPr>
        <p:spPr>
          <a:xfrm>
            <a:off x="0" y="9380160"/>
            <a:ext cx="2888640" cy="492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5360" rIns="90360" bIns="45360" anchor="b"/>
          <a:lstStyle/>
          <a:p>
            <a:pPr>
              <a:lnSpc>
                <a:spcPct val="100000"/>
              </a:lnSpc>
            </a:pPr>
            <a:r>
              <a:rPr lang="fr-FR" sz="1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Auteur : </a:t>
            </a:r>
            <a:endParaRPr lang="fr-FR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8" name="CustomShape 2"/>
          <p:cNvSpPr/>
          <p:nvPr/>
        </p:nvSpPr>
        <p:spPr>
          <a:xfrm>
            <a:off x="3778920" y="9380160"/>
            <a:ext cx="2888640" cy="492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5360" rIns="90360" bIns="45360" anchor="b"/>
          <a:lstStyle/>
          <a:p>
            <a:pPr algn="r">
              <a:lnSpc>
                <a:spcPct val="100000"/>
              </a:lnSpc>
            </a:pPr>
            <a:fld id="{25B00D3C-DA31-4173-885F-08F618C16DA3}" type="slidenum">
              <a:rPr lang="fr-FR" sz="1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8</a:t>
            </a:fld>
            <a:endParaRPr lang="fr-FR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CustomShape 1"/>
          <p:cNvSpPr/>
          <p:nvPr/>
        </p:nvSpPr>
        <p:spPr>
          <a:xfrm>
            <a:off x="0" y="9380160"/>
            <a:ext cx="2888640" cy="492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5360" rIns="90360" bIns="45360" anchor="b"/>
          <a:lstStyle/>
          <a:p>
            <a:pPr>
              <a:lnSpc>
                <a:spcPct val="100000"/>
              </a:lnSpc>
            </a:pPr>
            <a:r>
              <a:rPr lang="fr-FR" sz="1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Auteur : </a:t>
            </a:r>
            <a:endParaRPr lang="fr-FR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8" name="CustomShape 2"/>
          <p:cNvSpPr/>
          <p:nvPr/>
        </p:nvSpPr>
        <p:spPr>
          <a:xfrm>
            <a:off x="3778920" y="9380160"/>
            <a:ext cx="2888640" cy="492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5360" rIns="90360" bIns="45360" anchor="b"/>
          <a:lstStyle/>
          <a:p>
            <a:pPr algn="r">
              <a:lnSpc>
                <a:spcPct val="100000"/>
              </a:lnSpc>
            </a:pPr>
            <a:fld id="{25B00D3C-DA31-4173-885F-08F618C16DA3}" type="slidenum">
              <a:rPr lang="fr-FR" sz="1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9</a:t>
            </a:fld>
            <a:endParaRPr lang="fr-FR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CustomShape 1"/>
          <p:cNvSpPr/>
          <p:nvPr/>
        </p:nvSpPr>
        <p:spPr>
          <a:xfrm>
            <a:off x="0" y="9380160"/>
            <a:ext cx="2888640" cy="492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5360" rIns="90360" bIns="45360" anchor="b"/>
          <a:lstStyle/>
          <a:p>
            <a:pPr>
              <a:lnSpc>
                <a:spcPct val="100000"/>
              </a:lnSpc>
            </a:pPr>
            <a:r>
              <a:rPr lang="fr-FR" sz="1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Auteur : </a:t>
            </a:r>
            <a:endParaRPr lang="fr-FR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8" name="CustomShape 2"/>
          <p:cNvSpPr/>
          <p:nvPr/>
        </p:nvSpPr>
        <p:spPr>
          <a:xfrm>
            <a:off x="3778920" y="9380160"/>
            <a:ext cx="2888640" cy="492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5360" rIns="90360" bIns="45360" anchor="b"/>
          <a:lstStyle/>
          <a:p>
            <a:pPr algn="r">
              <a:lnSpc>
                <a:spcPct val="100000"/>
              </a:lnSpc>
            </a:pPr>
            <a:fld id="{25B00D3C-DA31-4173-885F-08F618C16DA3}" type="slidenum">
              <a:rPr lang="fr-FR" sz="1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10</a:t>
            </a:fld>
            <a:endParaRPr lang="fr-FR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6" name="Image 35"/>
          <p:cNvPicPr/>
          <p:nvPr/>
        </p:nvPicPr>
        <p:blipFill>
          <a:blip r:embed="rId2"/>
          <a:stretch/>
        </p:blipFill>
        <p:spPr>
          <a:xfrm>
            <a:off x="2078280" y="1604520"/>
            <a:ext cx="4986720" cy="3977280"/>
          </a:xfrm>
          <a:prstGeom prst="rect">
            <a:avLst/>
          </a:prstGeom>
          <a:ln>
            <a:noFill/>
          </a:ln>
        </p:spPr>
      </p:pic>
      <p:pic>
        <p:nvPicPr>
          <p:cNvPr id="37" name="Image 36"/>
          <p:cNvPicPr/>
          <p:nvPr/>
        </p:nvPicPr>
        <p:blipFill>
          <a:blip r:embed="rId2"/>
          <a:stretch/>
        </p:blipFill>
        <p:spPr>
          <a:xfrm>
            <a:off x="2078280" y="1604520"/>
            <a:ext cx="49867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73" name="Image 72"/>
          <p:cNvPicPr/>
          <p:nvPr/>
        </p:nvPicPr>
        <p:blipFill>
          <a:blip r:embed="rId2"/>
          <a:stretch/>
        </p:blipFill>
        <p:spPr>
          <a:xfrm>
            <a:off x="2078280" y="1604520"/>
            <a:ext cx="4986720" cy="3977280"/>
          </a:xfrm>
          <a:prstGeom prst="rect">
            <a:avLst/>
          </a:prstGeom>
          <a:ln>
            <a:noFill/>
          </a:ln>
        </p:spPr>
      </p:pic>
      <p:pic>
        <p:nvPicPr>
          <p:cNvPr id="74" name="Image 73"/>
          <p:cNvPicPr/>
          <p:nvPr/>
        </p:nvPicPr>
        <p:blipFill>
          <a:blip r:embed="rId2"/>
          <a:stretch/>
        </p:blipFill>
        <p:spPr>
          <a:xfrm>
            <a:off x="2078280" y="1604520"/>
            <a:ext cx="49867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/>
          <p:cNvPicPr/>
          <p:nvPr/>
        </p:nvPicPr>
        <p:blipFill>
          <a:blip r:embed="rId14"/>
          <a:stretch/>
        </p:blipFill>
        <p:spPr>
          <a:xfrm>
            <a:off x="0" y="0"/>
            <a:ext cx="9142200" cy="6856200"/>
          </a:xfrm>
          <a:prstGeom prst="rect">
            <a:avLst/>
          </a:prstGeom>
          <a:ln w="9360">
            <a:noFill/>
          </a:ln>
        </p:spPr>
      </p:pic>
      <p:pic>
        <p:nvPicPr>
          <p:cNvPr id="5" name="Picture 10"/>
          <p:cNvPicPr/>
          <p:nvPr/>
        </p:nvPicPr>
        <p:blipFill>
          <a:blip r:embed="rId15"/>
          <a:stretch/>
        </p:blipFill>
        <p:spPr>
          <a:xfrm>
            <a:off x="0" y="0"/>
            <a:ext cx="9142200" cy="6856200"/>
          </a:xfrm>
          <a:prstGeom prst="rect">
            <a:avLst/>
          </a:prstGeom>
          <a:ln w="9360"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fr-FR" sz="4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2"/>
          <p:cNvPicPr/>
          <p:nvPr/>
        </p:nvPicPr>
        <p:blipFill>
          <a:blip r:embed="rId14"/>
          <a:stretch/>
        </p:blipFill>
        <p:spPr>
          <a:xfrm>
            <a:off x="0" y="5778360"/>
            <a:ext cx="9142560" cy="1078200"/>
          </a:xfrm>
          <a:prstGeom prst="rect">
            <a:avLst/>
          </a:prstGeom>
          <a:ln w="9360">
            <a:noFill/>
          </a:ln>
        </p:spPr>
      </p:pic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fr-FR" sz="4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1006560" y="2924280"/>
            <a:ext cx="7624440" cy="1974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/>
          <a:lstStyle/>
          <a:p>
            <a:pPr algn="ctr"/>
            <a:r>
              <a:rPr lang="fr-FR" sz="28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Dialogue MOA – MOE, de la bonne conduite de projets informatiques</a:t>
            </a:r>
            <a:endParaRPr lang="fr-FR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0000"/>
              </a:lnSpc>
            </a:pPr>
            <a:endParaRPr lang="fr-FR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1" name="CustomShape 2"/>
          <p:cNvSpPr/>
          <p:nvPr/>
        </p:nvSpPr>
        <p:spPr>
          <a:xfrm>
            <a:off x="1006560" y="5517232"/>
            <a:ext cx="7624440" cy="88176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1080" algn="ctr">
              <a:lnSpc>
                <a:spcPct val="100000"/>
              </a:lnSpc>
              <a:buClr>
                <a:srgbClr val="FFFFFF"/>
              </a:buClr>
            </a:pPr>
            <a:r>
              <a:rPr lang="fr-FR" sz="23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JDEV2017, le 5 juillet 2017</a:t>
            </a:r>
            <a:endParaRPr lang="fr-FR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2" name="CustomShape 3"/>
          <p:cNvSpPr/>
          <p:nvPr/>
        </p:nvSpPr>
        <p:spPr>
          <a:xfrm>
            <a:off x="992880" y="6466680"/>
            <a:ext cx="4191120" cy="263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fr-FR" sz="1100" b="1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Auteur </a:t>
            </a:r>
            <a:r>
              <a:rPr lang="fr-FR" sz="11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: </a:t>
            </a:r>
            <a:r>
              <a:rPr lang="fr-FR" sz="1100" b="1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Luc </a:t>
            </a:r>
            <a:r>
              <a:rPr lang="fr-FR" sz="1100" b="1" strike="noStrike" spc="-1" dirty="0" err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Saccavini</a:t>
            </a:r>
            <a:r>
              <a:rPr lang="fr-FR" sz="11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(</a:t>
            </a:r>
            <a:r>
              <a:rPr lang="fr-FR" sz="1100" b="1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DGDT</a:t>
            </a:r>
            <a:r>
              <a:rPr lang="fr-FR" sz="11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)</a:t>
            </a:r>
            <a:endParaRPr lang="fr-FR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683568" y="474840"/>
            <a:ext cx="8204832" cy="114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fr-FR" sz="33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Les pièges à éviter </a:t>
            </a:r>
            <a:endParaRPr lang="fr-FR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4" name="CustomShape 2"/>
          <p:cNvSpPr/>
          <p:nvPr/>
        </p:nvSpPr>
        <p:spPr>
          <a:xfrm>
            <a:off x="1043608" y="1908000"/>
            <a:ext cx="7851632" cy="382525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0"/>
          <a:lstStyle/>
          <a:p>
            <a:pPr marL="431640" indent="-322560">
              <a:lnSpc>
                <a:spcPct val="100000"/>
              </a:lnSpc>
              <a:buClr>
                <a:srgbClr val="FF0000"/>
              </a:buClr>
              <a:buSzPct val="45000"/>
              <a:buFont typeface="Wingdings" charset="2"/>
              <a:buChar char=""/>
            </a:pPr>
            <a:r>
              <a:rPr lang="fr-FR" sz="2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Allongement du projet</a:t>
            </a:r>
            <a:endParaRPr lang="fr-FR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63640" lvl="1" indent="-322560">
              <a:lnSpc>
                <a:spcPct val="100000"/>
              </a:lnSpc>
              <a:buClr>
                <a:srgbClr val="E1001A"/>
              </a:buClr>
              <a:buSzPct val="75000"/>
              <a:buFont typeface="Symbol"/>
              <a:buChar char=""/>
            </a:pPr>
            <a:r>
              <a:rPr lang="fr-FR" sz="2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Délais =&gt; ex. + 2ans le besoin a évolué</a:t>
            </a:r>
          </a:p>
          <a:p>
            <a:pPr marL="863640" lvl="1" indent="-322560">
              <a:lnSpc>
                <a:spcPct val="100000"/>
              </a:lnSpc>
              <a:buClr>
                <a:srgbClr val="E1001A"/>
              </a:buClr>
              <a:buSzPct val="75000"/>
              <a:buFont typeface="Symbol"/>
              <a:buChar char=""/>
            </a:pPr>
            <a:r>
              <a:rPr lang="fr-FR" sz="2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Extension fonctionnelle =&gt; v1, v2, v3</a:t>
            </a:r>
          </a:p>
          <a:p>
            <a:pPr marL="863640" lvl="1" indent="-322560">
              <a:lnSpc>
                <a:spcPct val="100000"/>
              </a:lnSpc>
              <a:buClr>
                <a:srgbClr val="E1001A"/>
              </a:buClr>
              <a:buSzPct val="75000"/>
              <a:buFont typeface="Symbol"/>
              <a:buChar char=""/>
            </a:pPr>
            <a:r>
              <a:rPr lang="fr-FR" sz="2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Effet tunnel</a:t>
            </a:r>
          </a:p>
          <a:p>
            <a:pPr marL="1320840" lvl="2" indent="-322560">
              <a:buClr>
                <a:srgbClr val="E1001A"/>
              </a:buClr>
              <a:buSzPct val="75000"/>
              <a:buFont typeface="Symbol"/>
              <a:buChar char=""/>
            </a:pPr>
            <a:r>
              <a:rPr lang="fr-FR" sz="2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ＭＳ Ｐゴシック"/>
              </a:rPr>
              <a:t>Détection tardive des </a:t>
            </a:r>
            <a:r>
              <a:rPr lang="fr-FR" sz="2600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ＭＳ Ｐゴシック"/>
              </a:rPr>
              <a:t>pb</a:t>
            </a:r>
            <a:r>
              <a:rPr lang="fr-FR" sz="2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ＭＳ Ｐゴシック"/>
              </a:rPr>
              <a:t> de </a:t>
            </a:r>
            <a:r>
              <a:rPr lang="fr-FR" sz="2600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ＭＳ Ｐゴシック"/>
              </a:rPr>
              <a:t>spec</a:t>
            </a:r>
            <a:r>
              <a:rPr lang="fr-FR" sz="2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ＭＳ Ｐゴシック"/>
              </a:rPr>
              <a:t>, GUI</a:t>
            </a:r>
          </a:p>
          <a:p>
            <a:pPr marL="1320840" lvl="2" indent="-322560">
              <a:buClr>
                <a:srgbClr val="E1001A"/>
              </a:buClr>
              <a:buSzPct val="75000"/>
              <a:buFont typeface="Symbol"/>
              <a:buChar char=""/>
            </a:pPr>
            <a:r>
              <a:rPr lang="fr-FR" sz="2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Non validation =&gt; perte de ressources</a:t>
            </a:r>
          </a:p>
          <a:p>
            <a:pPr marL="431640" indent="-322560">
              <a:lnSpc>
                <a:spcPct val="100000"/>
              </a:lnSpc>
              <a:buClr>
                <a:srgbClr val="FF0000"/>
              </a:buClr>
              <a:buSzPct val="45000"/>
              <a:buFont typeface="Wingdings" charset="2"/>
              <a:buChar char=""/>
            </a:pPr>
            <a:r>
              <a:rPr lang="fr-FR" sz="2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ＭＳ Ｐゴシック"/>
              </a:rPr>
              <a:t>Remises en cause</a:t>
            </a:r>
            <a:endParaRPr lang="fr-FR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marL="863640" lvl="1" indent="-322560">
              <a:lnSpc>
                <a:spcPct val="100000"/>
              </a:lnSpc>
              <a:buClr>
                <a:srgbClr val="E1001A"/>
              </a:buClr>
              <a:buSzPct val="75000"/>
              <a:buFont typeface="Symbol"/>
              <a:buChar char=""/>
            </a:pPr>
            <a:r>
              <a:rPr lang="fr-FR" sz="2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Besoins =&gt; </a:t>
            </a:r>
            <a:r>
              <a:rPr lang="fr-FR" sz="2600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halt</a:t>
            </a:r>
            <a:r>
              <a:rPr lang="fr-FR" sz="2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+ </a:t>
            </a:r>
            <a:r>
              <a:rPr lang="fr-FR" sz="2600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re-start</a:t>
            </a:r>
            <a:r>
              <a:rPr lang="fr-FR" sz="2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(ou pas)</a:t>
            </a:r>
          </a:p>
          <a:p>
            <a:pPr marL="863640" lvl="1" indent="-322560">
              <a:lnSpc>
                <a:spcPct val="100000"/>
              </a:lnSpc>
              <a:buClr>
                <a:srgbClr val="E1001A"/>
              </a:buClr>
              <a:buSzPct val="75000"/>
              <a:buFont typeface="Symbol"/>
              <a:buChar char=""/>
            </a:pPr>
            <a:r>
              <a:rPr lang="fr-FR" sz="2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Calendrier </a:t>
            </a:r>
          </a:p>
          <a:p>
            <a:pPr marL="863640" lvl="1" indent="-322560">
              <a:lnSpc>
                <a:spcPct val="100000"/>
              </a:lnSpc>
              <a:buClr>
                <a:srgbClr val="E1001A"/>
              </a:buClr>
              <a:buSzPct val="75000"/>
              <a:buFont typeface="Symbol"/>
              <a:buChar char=""/>
            </a:pPr>
            <a:endParaRPr lang="fr-FR" sz="26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ea typeface="ＭＳ Ｐゴシック"/>
            </a:endParaRPr>
          </a:p>
          <a:p>
            <a:pPr marL="863640" lvl="1" indent="-322560">
              <a:lnSpc>
                <a:spcPct val="100000"/>
              </a:lnSpc>
              <a:buClr>
                <a:srgbClr val="E1001A"/>
              </a:buClr>
              <a:buSzPct val="75000"/>
              <a:buFont typeface="Symbol"/>
              <a:buChar char=""/>
            </a:pPr>
            <a:endParaRPr lang="fr-FR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5" name="CustomShape 3"/>
          <p:cNvSpPr/>
          <p:nvPr/>
        </p:nvSpPr>
        <p:spPr>
          <a:xfrm>
            <a:off x="5796000" y="6508800"/>
            <a:ext cx="2009880" cy="27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r">
              <a:lnSpc>
                <a:spcPct val="100000"/>
              </a:lnSpc>
            </a:pPr>
            <a:r>
              <a:rPr lang="fr-FR" sz="1100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JDEV</a:t>
            </a:r>
            <a:r>
              <a:rPr lang="fr-FR" sz="110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le 05/07/2017</a:t>
            </a:r>
            <a:endParaRPr lang="fr-FR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6" name="CustomShape 4"/>
          <p:cNvSpPr/>
          <p:nvPr/>
        </p:nvSpPr>
        <p:spPr>
          <a:xfrm>
            <a:off x="1349280" y="6488280"/>
            <a:ext cx="1780920" cy="27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fr-FR" sz="1100" b="1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DGDT  </a:t>
            </a:r>
            <a:r>
              <a:rPr lang="fr-FR" sz="11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-  </a:t>
            </a:r>
            <a:r>
              <a:rPr lang="fr-FR" sz="1100" b="1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</a:t>
            </a:r>
            <a:r>
              <a:rPr lang="fr-FR" sz="11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LS</a:t>
            </a:r>
            <a:endParaRPr lang="fr-FR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7" name="CustomShape 5"/>
          <p:cNvSpPr/>
          <p:nvPr/>
        </p:nvSpPr>
        <p:spPr>
          <a:xfrm>
            <a:off x="8244360" y="6488280"/>
            <a:ext cx="524160" cy="27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fr-FR" sz="110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- </a:t>
            </a:r>
            <a:fld id="{08A6C442-B54C-4529-B564-A2D20BE58D6D}" type="slidenum">
              <a:rPr lang="fr-FR" sz="110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10</a:t>
            </a:fld>
            <a:endParaRPr lang="fr-FR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1263408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683568" y="474840"/>
            <a:ext cx="8204832" cy="114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fr-FR" sz="33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Les bonnes pratiques du chef de projet</a:t>
            </a:r>
            <a:endParaRPr lang="fr-FR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4" name="CustomShape 2"/>
          <p:cNvSpPr/>
          <p:nvPr/>
        </p:nvSpPr>
        <p:spPr>
          <a:xfrm>
            <a:off x="1043608" y="1700808"/>
            <a:ext cx="7851632" cy="410445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0"/>
          <a:lstStyle/>
          <a:p>
            <a:pPr marL="431640" indent="-322560">
              <a:lnSpc>
                <a:spcPct val="100000"/>
              </a:lnSpc>
              <a:buClr>
                <a:srgbClr val="FF0000"/>
              </a:buClr>
              <a:buSzPct val="45000"/>
              <a:buFont typeface="Wingdings" charset="2"/>
              <a:buChar char=""/>
            </a:pPr>
            <a:r>
              <a:rPr lang="fr-FR" sz="2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Admettre que la réalité est imparfaite</a:t>
            </a:r>
          </a:p>
          <a:p>
            <a:pPr marL="863640" lvl="1" indent="-322560">
              <a:lnSpc>
                <a:spcPct val="100000"/>
              </a:lnSpc>
              <a:buClr>
                <a:srgbClr val="E1001A"/>
              </a:buClr>
              <a:buSzPct val="75000"/>
              <a:buFont typeface="Symbol"/>
              <a:buChar char=""/>
            </a:pPr>
            <a:r>
              <a:rPr lang="fr-FR" sz="2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ＭＳ Ｐゴシック"/>
              </a:rPr>
              <a:t>La MOA ne </a:t>
            </a:r>
            <a:r>
              <a:rPr lang="fr-FR" sz="26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ＭＳ Ｐゴシック"/>
              </a:rPr>
              <a:t>peut pas </a:t>
            </a:r>
            <a:r>
              <a:rPr lang="fr-FR" sz="2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ＭＳ Ｐゴシック"/>
              </a:rPr>
              <a:t>spécifier </a:t>
            </a:r>
            <a:r>
              <a:rPr lang="fr-FR" sz="2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ＭＳ Ｐゴシック"/>
              </a:rPr>
              <a:t>tout</a:t>
            </a:r>
            <a:endParaRPr lang="fr-FR" sz="2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ea typeface="ＭＳ Ｐゴシック"/>
            </a:endParaRPr>
          </a:p>
          <a:p>
            <a:pPr marL="863640" lvl="1" indent="-322560">
              <a:lnSpc>
                <a:spcPct val="100000"/>
              </a:lnSpc>
              <a:buClr>
                <a:srgbClr val="E1001A"/>
              </a:buClr>
              <a:buSzPct val="75000"/>
              <a:buFont typeface="Symbol"/>
              <a:buChar char=""/>
            </a:pPr>
            <a:r>
              <a:rPr lang="fr-FR" sz="2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ＭＳ Ｐゴシック"/>
              </a:rPr>
              <a:t>La MOE n’est pas </a:t>
            </a:r>
            <a:r>
              <a:rPr lang="fr-FR" sz="2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ＭＳ Ｐゴシック"/>
              </a:rPr>
              <a:t>parfaite</a:t>
            </a:r>
          </a:p>
          <a:p>
            <a:pPr marL="863640" lvl="1" indent="-322560">
              <a:lnSpc>
                <a:spcPct val="100000"/>
              </a:lnSpc>
              <a:buClr>
                <a:srgbClr val="E1001A"/>
              </a:buClr>
              <a:buSzPct val="75000"/>
              <a:buFont typeface="Symbol"/>
              <a:buChar char=""/>
            </a:pPr>
            <a:r>
              <a:rPr lang="fr-FR" sz="2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MOA et/ou MOE multiples</a:t>
            </a:r>
          </a:p>
          <a:p>
            <a:pPr marL="431640" indent="-322560">
              <a:lnSpc>
                <a:spcPct val="100000"/>
              </a:lnSpc>
              <a:buClr>
                <a:srgbClr val="FF0000"/>
              </a:buClr>
              <a:buSzPct val="45000"/>
              <a:buFont typeface="Wingdings" charset="2"/>
              <a:buChar char=""/>
            </a:pPr>
            <a:r>
              <a:rPr lang="fr-FR" sz="2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Accepter le dialogue permanent</a:t>
            </a:r>
            <a:endParaRPr lang="fr-FR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63640" lvl="1" indent="-322560">
              <a:lnSpc>
                <a:spcPct val="100000"/>
              </a:lnSpc>
              <a:buClr>
                <a:srgbClr val="E1001A"/>
              </a:buClr>
              <a:buSzPct val="75000"/>
              <a:buFont typeface="Symbol"/>
              <a:buChar char=""/>
            </a:pPr>
            <a:r>
              <a:rPr lang="fr-FR" sz="2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Remettre toujours les utilisateurs au centre</a:t>
            </a:r>
          </a:p>
          <a:p>
            <a:pPr marL="1320840" lvl="2" indent="-322560">
              <a:buClr>
                <a:srgbClr val="E1001A"/>
              </a:buClr>
              <a:buSzPct val="75000"/>
              <a:buFont typeface="Symbol"/>
              <a:buChar char=""/>
            </a:pPr>
            <a:r>
              <a:rPr lang="fr-FR" sz="2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Panels d’utilisateurs</a:t>
            </a:r>
          </a:p>
          <a:p>
            <a:pPr marL="1320840" lvl="2" indent="-322560">
              <a:buClr>
                <a:srgbClr val="E1001A"/>
              </a:buClr>
              <a:buSzPct val="75000"/>
              <a:buFont typeface="Symbol"/>
              <a:buChar char=""/>
            </a:pPr>
            <a:r>
              <a:rPr lang="fr-FR" sz="2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Maquettes, </a:t>
            </a:r>
            <a:r>
              <a:rPr lang="fr-FR" sz="2600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pré-versions</a:t>
            </a:r>
            <a:endParaRPr lang="fr-FR" sz="26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ea typeface="ＭＳ Ｐゴシック"/>
            </a:endParaRPr>
          </a:p>
          <a:p>
            <a:pPr marL="431640" indent="-322560">
              <a:lnSpc>
                <a:spcPct val="100000"/>
              </a:lnSpc>
              <a:buClr>
                <a:srgbClr val="FF0000"/>
              </a:buClr>
              <a:buSzPct val="45000"/>
              <a:buFont typeface="Wingdings" charset="2"/>
              <a:buChar char=""/>
            </a:pPr>
            <a:r>
              <a:rPr lang="fr-FR" sz="2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ＭＳ Ｐゴシック"/>
              </a:rPr>
              <a:t>S’accrocher à la méthode</a:t>
            </a:r>
            <a:endParaRPr lang="fr-FR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marL="863640" lvl="1" indent="-322560">
              <a:lnSpc>
                <a:spcPct val="100000"/>
              </a:lnSpc>
              <a:buClr>
                <a:srgbClr val="E1001A"/>
              </a:buClr>
              <a:buSzPct val="75000"/>
              <a:buFont typeface="Symbol"/>
              <a:buChar char=""/>
            </a:pPr>
            <a:r>
              <a:rPr lang="fr-FR" sz="2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Livrables, jalons, instance de décision/pilotage</a:t>
            </a:r>
          </a:p>
          <a:p>
            <a:pPr marL="863640" lvl="1" indent="-322560">
              <a:lnSpc>
                <a:spcPct val="100000"/>
              </a:lnSpc>
              <a:buClr>
                <a:srgbClr val="E1001A"/>
              </a:buClr>
              <a:buSzPct val="75000"/>
              <a:buFont typeface="Symbol"/>
              <a:buChar char=""/>
            </a:pPr>
            <a:endParaRPr lang="fr-FR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5" name="CustomShape 3"/>
          <p:cNvSpPr/>
          <p:nvPr/>
        </p:nvSpPr>
        <p:spPr>
          <a:xfrm>
            <a:off x="5796000" y="6508800"/>
            <a:ext cx="2009880" cy="27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r">
              <a:lnSpc>
                <a:spcPct val="100000"/>
              </a:lnSpc>
            </a:pPr>
            <a:r>
              <a:rPr lang="fr-FR" sz="1100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JDEV</a:t>
            </a:r>
            <a:r>
              <a:rPr lang="fr-FR" sz="110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le 05/07/2017</a:t>
            </a:r>
            <a:endParaRPr lang="fr-FR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6" name="CustomShape 4"/>
          <p:cNvSpPr/>
          <p:nvPr/>
        </p:nvSpPr>
        <p:spPr>
          <a:xfrm>
            <a:off x="1349280" y="6488280"/>
            <a:ext cx="1780920" cy="27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fr-FR" sz="1100" b="1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DGDT  </a:t>
            </a:r>
            <a:r>
              <a:rPr lang="fr-FR" sz="11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-  </a:t>
            </a:r>
            <a:r>
              <a:rPr lang="fr-FR" sz="1100" b="1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</a:t>
            </a:r>
            <a:r>
              <a:rPr lang="fr-FR" sz="11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LS</a:t>
            </a:r>
            <a:endParaRPr lang="fr-FR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7" name="CustomShape 5"/>
          <p:cNvSpPr/>
          <p:nvPr/>
        </p:nvSpPr>
        <p:spPr>
          <a:xfrm>
            <a:off x="8244360" y="6488280"/>
            <a:ext cx="524160" cy="27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fr-FR" sz="110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- </a:t>
            </a:r>
            <a:fld id="{08A6C442-B54C-4529-B564-A2D20BE58D6D}" type="slidenum">
              <a:rPr lang="fr-FR" sz="110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11</a:t>
            </a:fld>
            <a:endParaRPr lang="fr-FR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Émoticône 1"/>
          <p:cNvSpPr/>
          <p:nvPr/>
        </p:nvSpPr>
        <p:spPr>
          <a:xfrm>
            <a:off x="4211960" y="6097712"/>
            <a:ext cx="432048" cy="283616"/>
          </a:xfrm>
          <a:prstGeom prst="smileyFac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Cœur 2"/>
          <p:cNvSpPr/>
          <p:nvPr/>
        </p:nvSpPr>
        <p:spPr>
          <a:xfrm>
            <a:off x="4860032" y="6090319"/>
            <a:ext cx="360040" cy="285824"/>
          </a:xfrm>
          <a:prstGeom prst="hear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Accolade ouvrante 8"/>
          <p:cNvSpPr/>
          <p:nvPr/>
        </p:nvSpPr>
        <p:spPr>
          <a:xfrm flipH="1">
            <a:off x="7164288" y="2132856"/>
            <a:ext cx="288032" cy="1080120"/>
          </a:xfrm>
          <a:prstGeom prst="leftBrace">
            <a:avLst>
              <a:gd name="adj1" fmla="val 130659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7468947" y="2432501"/>
            <a:ext cx="127951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600" dirty="0" smtClean="0"/>
              <a:t>Agilité !</a:t>
            </a:r>
          </a:p>
        </p:txBody>
      </p:sp>
    </p:spTree>
    <p:extLst>
      <p:ext uri="{BB962C8B-B14F-4D97-AF65-F5344CB8AC3E}">
        <p14:creationId xmlns:p14="http://schemas.microsoft.com/office/powerpoint/2010/main" val="104734285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467544" y="474840"/>
            <a:ext cx="8420856" cy="114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fr-FR" sz="33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La méthode canonique</a:t>
            </a:r>
            <a:endParaRPr lang="fr-FR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4" name="CustomShape 2"/>
          <p:cNvSpPr/>
          <p:nvPr/>
        </p:nvSpPr>
        <p:spPr>
          <a:xfrm>
            <a:off x="1043608" y="1908000"/>
            <a:ext cx="7851632" cy="3681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0"/>
          <a:lstStyle/>
          <a:p>
            <a:pPr marL="431640" indent="-322560">
              <a:buClr>
                <a:srgbClr val="FF0000"/>
              </a:buClr>
              <a:buSzPct val="45000"/>
              <a:buFont typeface="Wingdings" charset="2"/>
              <a:buChar char=""/>
            </a:pPr>
            <a:r>
              <a:rPr lang="fr-FR" sz="2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Un but : produire une application </a:t>
            </a:r>
            <a:r>
              <a:rPr lang="fr-FR" sz="2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numérique</a:t>
            </a:r>
            <a:endParaRPr lang="fr-FR" sz="26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ea typeface="ＭＳ Ｐゴシック"/>
            </a:endParaRPr>
          </a:p>
          <a:p>
            <a:pPr marL="431640" indent="-322560">
              <a:lnSpc>
                <a:spcPct val="100000"/>
              </a:lnSpc>
              <a:buClr>
                <a:srgbClr val="FF0000"/>
              </a:buClr>
              <a:buSzPct val="45000"/>
              <a:buFont typeface="Wingdings" charset="2"/>
              <a:buChar char=""/>
            </a:pPr>
            <a:r>
              <a:rPr lang="fr-FR" sz="2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Acteurs </a:t>
            </a:r>
            <a:r>
              <a:rPr lang="fr-FR" sz="2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clés : MOA, MOE, utilisateurs, chef de projet</a:t>
            </a:r>
            <a:endParaRPr lang="fr-FR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1640" indent="-322560">
              <a:lnSpc>
                <a:spcPct val="100000"/>
              </a:lnSpc>
              <a:buClr>
                <a:srgbClr val="FF0000"/>
              </a:buClr>
              <a:buSzPct val="45000"/>
              <a:buFont typeface="Wingdings" charset="2"/>
              <a:buChar char=""/>
            </a:pPr>
            <a:r>
              <a:rPr lang="fr-FR" sz="2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Une méthode, un vocabulaire</a:t>
            </a:r>
          </a:p>
          <a:p>
            <a:pPr marL="888840" lvl="1" indent="-322560">
              <a:buClr>
                <a:srgbClr val="FF0000"/>
              </a:buClr>
              <a:buSzPct val="45000"/>
              <a:buFont typeface="Wingdings" charset="2"/>
              <a:buChar char=""/>
            </a:pPr>
            <a:r>
              <a:rPr lang="fr-FR" sz="2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Autonomie =&gt; budget, </a:t>
            </a:r>
            <a:r>
              <a:rPr lang="fr-FR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</a:t>
            </a:r>
            <a:r>
              <a:rPr lang="fr-FR" sz="2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oyens</a:t>
            </a:r>
          </a:p>
          <a:p>
            <a:pPr marL="888840" lvl="1" indent="-322560">
              <a:buClr>
                <a:srgbClr val="FF0000"/>
              </a:buClr>
              <a:buSzPct val="45000"/>
              <a:buFont typeface="Wingdings" charset="2"/>
              <a:buChar char=""/>
            </a:pPr>
            <a:r>
              <a:rPr lang="fr-FR" sz="2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Action transversale =&gt; organisation matricielle</a:t>
            </a:r>
          </a:p>
          <a:p>
            <a:pPr marL="888840" lvl="1" indent="-322560">
              <a:buClr>
                <a:srgbClr val="FF0000"/>
              </a:buClr>
              <a:buSzPct val="45000"/>
              <a:buFont typeface="Wingdings" charset="2"/>
              <a:buChar char=""/>
            </a:pPr>
            <a:r>
              <a:rPr lang="fr-FR" sz="2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Jalons =&gt; étapes importantes, point de non retour</a:t>
            </a:r>
          </a:p>
          <a:p>
            <a:pPr marL="888840" lvl="1" indent="-322560">
              <a:buClr>
                <a:srgbClr val="FF0000"/>
              </a:buClr>
              <a:buSzPct val="45000"/>
              <a:buFont typeface="Wingdings" charset="2"/>
              <a:buChar char=""/>
            </a:pPr>
            <a:r>
              <a:rPr lang="fr-FR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</a:t>
            </a:r>
            <a:r>
              <a:rPr lang="fr-FR" sz="2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ivrables définis =&gt; réalité du projet</a:t>
            </a:r>
          </a:p>
          <a:p>
            <a:pPr marL="888840" lvl="1" indent="-322560">
              <a:buClr>
                <a:srgbClr val="FF0000"/>
              </a:buClr>
              <a:buSzPct val="45000"/>
              <a:buFont typeface="Wingdings" charset="2"/>
              <a:buChar char=""/>
            </a:pPr>
            <a:r>
              <a:rPr lang="fr-FR" sz="2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Gouvernance =&gt; Copil, réunions de </a:t>
            </a:r>
            <a:r>
              <a:rPr lang="fr-FR" sz="2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suivi</a:t>
            </a:r>
            <a:endParaRPr lang="fr-FR" sz="24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5" name="CustomShape 3"/>
          <p:cNvSpPr/>
          <p:nvPr/>
        </p:nvSpPr>
        <p:spPr>
          <a:xfrm>
            <a:off x="5796000" y="6508800"/>
            <a:ext cx="2009880" cy="27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r">
              <a:lnSpc>
                <a:spcPct val="100000"/>
              </a:lnSpc>
            </a:pPr>
            <a:r>
              <a:rPr lang="fr-FR" sz="1100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JDEV</a:t>
            </a:r>
            <a:r>
              <a:rPr lang="fr-FR" sz="110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le 05/07/2017</a:t>
            </a:r>
            <a:endParaRPr lang="fr-FR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6" name="CustomShape 4"/>
          <p:cNvSpPr/>
          <p:nvPr/>
        </p:nvSpPr>
        <p:spPr>
          <a:xfrm>
            <a:off x="1349280" y="6488280"/>
            <a:ext cx="1780920" cy="27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fr-FR" sz="1100" b="1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DGDT  </a:t>
            </a:r>
            <a:r>
              <a:rPr lang="fr-FR" sz="11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-  </a:t>
            </a:r>
            <a:r>
              <a:rPr lang="fr-FR" sz="1100" b="1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</a:t>
            </a:r>
            <a:r>
              <a:rPr lang="fr-FR" sz="11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LS</a:t>
            </a:r>
            <a:endParaRPr lang="fr-FR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7" name="CustomShape 5"/>
          <p:cNvSpPr/>
          <p:nvPr/>
        </p:nvSpPr>
        <p:spPr>
          <a:xfrm>
            <a:off x="8244360" y="6488280"/>
            <a:ext cx="524160" cy="27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fr-FR" sz="110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- </a:t>
            </a:r>
            <a:fld id="{08A6C442-B54C-4529-B564-A2D20BE58D6D}" type="slidenum">
              <a:rPr lang="fr-FR" sz="110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2</a:t>
            </a:fld>
            <a:endParaRPr lang="fr-FR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1498488" y="5767906"/>
            <a:ext cx="70079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Contexte : post-lancement (</a:t>
            </a:r>
            <a:r>
              <a:rPr lang="fr-FR" sz="2000" dirty="0" err="1" smtClean="0"/>
              <a:t>kickoff</a:t>
            </a:r>
            <a:r>
              <a:rPr lang="fr-FR" sz="2000" dirty="0" smtClean="0"/>
              <a:t>), et projets logiciels</a:t>
            </a:r>
            <a:endParaRPr lang="fr-FR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1349280" y="474840"/>
            <a:ext cx="7539120" cy="114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fr-FR" sz="33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La MOA </a:t>
            </a:r>
            <a:endParaRPr lang="fr-FR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4" name="CustomShape 2"/>
          <p:cNvSpPr/>
          <p:nvPr/>
        </p:nvSpPr>
        <p:spPr>
          <a:xfrm>
            <a:off x="827584" y="1908000"/>
            <a:ext cx="8067656" cy="281714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0"/>
          <a:lstStyle/>
          <a:p>
            <a:pPr marL="431640" indent="-322560">
              <a:lnSpc>
                <a:spcPct val="100000"/>
              </a:lnSpc>
              <a:buClr>
                <a:srgbClr val="FF0000"/>
              </a:buClr>
              <a:buSzPct val="45000"/>
              <a:buFont typeface="Wingdings" charset="2"/>
              <a:buChar char=""/>
            </a:pPr>
            <a:r>
              <a:rPr lang="fr-FR" sz="2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MOA : Maîtrise d’Ouvrage</a:t>
            </a:r>
            <a:endParaRPr lang="fr-FR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63640" lvl="1" indent="-322560">
              <a:lnSpc>
                <a:spcPct val="100000"/>
              </a:lnSpc>
              <a:buClr>
                <a:srgbClr val="E1001A"/>
              </a:buClr>
              <a:buSzPct val="75000"/>
              <a:buFont typeface="Symbol"/>
              <a:buChar char=""/>
            </a:pPr>
            <a:r>
              <a:rPr lang="fr-FR" sz="2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Financeur et bénéficiaire du projet</a:t>
            </a:r>
          </a:p>
          <a:p>
            <a:pPr marL="1320840" lvl="2" indent="-322560">
              <a:buClr>
                <a:srgbClr val="E1001A"/>
              </a:buClr>
              <a:buSzPct val="75000"/>
              <a:buFont typeface="Symbol"/>
              <a:buChar char=""/>
            </a:pPr>
            <a:r>
              <a:rPr lang="fr-FR" sz="2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A décidé le lancement du projet</a:t>
            </a:r>
          </a:p>
          <a:p>
            <a:pPr marL="863640" lvl="1" indent="-322560">
              <a:lnSpc>
                <a:spcPct val="100000"/>
              </a:lnSpc>
              <a:buClr>
                <a:srgbClr val="E1001A"/>
              </a:buClr>
              <a:buSzPct val="75000"/>
              <a:buFont typeface="Symbol"/>
              <a:buChar char=""/>
            </a:pPr>
            <a:r>
              <a:rPr lang="fr-FR" sz="26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Représente</a:t>
            </a:r>
            <a:r>
              <a:rPr lang="fr-FR" sz="2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les utilisateurs (besoins, attentes)</a:t>
            </a:r>
          </a:p>
          <a:p>
            <a:pPr marL="863640" lvl="1" indent="-322560">
              <a:lnSpc>
                <a:spcPct val="100000"/>
              </a:lnSpc>
              <a:buClr>
                <a:srgbClr val="E1001A"/>
              </a:buClr>
              <a:buSzPct val="75000"/>
              <a:buFont typeface="Symbol"/>
              <a:buChar char=""/>
            </a:pPr>
            <a:r>
              <a:rPr lang="fr-FR" sz="26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Spécifie </a:t>
            </a:r>
            <a:r>
              <a:rPr lang="fr-FR" sz="2600" b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fonctionnellement</a:t>
            </a:r>
            <a:r>
              <a:rPr lang="fr-FR" sz="26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le projet</a:t>
            </a:r>
          </a:p>
          <a:p>
            <a:pPr marL="1320840" lvl="2" indent="-322560">
              <a:buClr>
                <a:srgbClr val="E1001A"/>
              </a:buClr>
              <a:buSzPct val="75000"/>
              <a:buFont typeface="Symbol"/>
              <a:buChar char=""/>
            </a:pPr>
            <a:r>
              <a:rPr lang="fr-FR" sz="2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ＭＳ Ｐゴシック"/>
              </a:rPr>
              <a:t>Pour </a:t>
            </a:r>
            <a:r>
              <a:rPr lang="fr-FR" sz="26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ＭＳ Ｐゴシック"/>
              </a:rPr>
              <a:t>elle et </a:t>
            </a:r>
            <a:r>
              <a:rPr lang="fr-FR" sz="2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ＭＳ Ｐゴシック"/>
              </a:rPr>
              <a:t>ses utilisateurs</a:t>
            </a:r>
            <a:endParaRPr lang="fr-FR" sz="2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ea typeface="ＭＳ Ｐゴシック"/>
            </a:endParaRPr>
          </a:p>
          <a:p>
            <a:pPr marL="863640" lvl="1" indent="-322560">
              <a:lnSpc>
                <a:spcPct val="100000"/>
              </a:lnSpc>
              <a:buClr>
                <a:srgbClr val="E1001A"/>
              </a:buClr>
              <a:buSzPct val="75000"/>
              <a:buFont typeface="Symbol"/>
              <a:buChar char=""/>
            </a:pPr>
            <a:endParaRPr lang="fr-FR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5" name="CustomShape 3"/>
          <p:cNvSpPr/>
          <p:nvPr/>
        </p:nvSpPr>
        <p:spPr>
          <a:xfrm>
            <a:off x="5796000" y="6508800"/>
            <a:ext cx="2009880" cy="27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r">
              <a:lnSpc>
                <a:spcPct val="100000"/>
              </a:lnSpc>
            </a:pPr>
            <a:r>
              <a:rPr lang="fr-FR" sz="1100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JDEV</a:t>
            </a:r>
            <a:r>
              <a:rPr lang="fr-FR" sz="110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le 05/07/2017</a:t>
            </a:r>
            <a:endParaRPr lang="fr-FR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6" name="CustomShape 4"/>
          <p:cNvSpPr/>
          <p:nvPr/>
        </p:nvSpPr>
        <p:spPr>
          <a:xfrm>
            <a:off x="1349280" y="6488280"/>
            <a:ext cx="1780920" cy="27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fr-FR" sz="1100" b="1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DGDT  </a:t>
            </a:r>
            <a:r>
              <a:rPr lang="fr-FR" sz="11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-  </a:t>
            </a:r>
            <a:r>
              <a:rPr lang="fr-FR" sz="1100" b="1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</a:t>
            </a:r>
            <a:r>
              <a:rPr lang="fr-FR" sz="11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LS</a:t>
            </a:r>
            <a:endParaRPr lang="fr-FR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7" name="CustomShape 5"/>
          <p:cNvSpPr/>
          <p:nvPr/>
        </p:nvSpPr>
        <p:spPr>
          <a:xfrm>
            <a:off x="8244360" y="6488280"/>
            <a:ext cx="524160" cy="27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fr-FR" sz="110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- </a:t>
            </a:r>
            <a:fld id="{08A6C442-B54C-4529-B564-A2D20BE58D6D}" type="slidenum">
              <a:rPr lang="fr-FR" sz="110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3</a:t>
            </a:fld>
            <a:endParaRPr lang="fr-FR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9154793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1349280" y="474840"/>
            <a:ext cx="7539120" cy="114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fr-FR" sz="33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La MOE </a:t>
            </a:r>
            <a:endParaRPr lang="fr-FR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4" name="CustomShape 2"/>
          <p:cNvSpPr/>
          <p:nvPr/>
        </p:nvSpPr>
        <p:spPr>
          <a:xfrm>
            <a:off x="1356120" y="1908000"/>
            <a:ext cx="7539120" cy="339320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0"/>
          <a:lstStyle/>
          <a:p>
            <a:pPr marL="431640" indent="-322560">
              <a:lnSpc>
                <a:spcPct val="100000"/>
              </a:lnSpc>
              <a:buClr>
                <a:srgbClr val="FF0000"/>
              </a:buClr>
              <a:buSzPct val="45000"/>
              <a:buFont typeface="Wingdings" charset="2"/>
              <a:buChar char=""/>
            </a:pPr>
            <a:r>
              <a:rPr lang="fr-FR" sz="2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MOE : Maîtrise d’Œuvre </a:t>
            </a:r>
            <a:endParaRPr lang="fr-FR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63640" lvl="1" indent="-322560">
              <a:lnSpc>
                <a:spcPct val="100000"/>
              </a:lnSpc>
              <a:buClr>
                <a:srgbClr val="E1001A"/>
              </a:buClr>
              <a:buSzPct val="75000"/>
              <a:buFont typeface="Symbol"/>
              <a:buChar char=""/>
            </a:pPr>
            <a:r>
              <a:rPr lang="fr-FR" sz="2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Responsable de la réalisation et mise en œuvre du projet</a:t>
            </a:r>
          </a:p>
          <a:p>
            <a:pPr marL="863640" lvl="1" indent="-322560">
              <a:lnSpc>
                <a:spcPct val="100000"/>
              </a:lnSpc>
              <a:buClr>
                <a:srgbClr val="E1001A"/>
              </a:buClr>
              <a:buSzPct val="75000"/>
              <a:buFont typeface="Symbol"/>
              <a:buChar char=""/>
            </a:pPr>
            <a:r>
              <a:rPr lang="fr-FR" sz="2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Fait les </a:t>
            </a:r>
            <a:r>
              <a:rPr lang="fr-FR" sz="26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choix techniques </a:t>
            </a:r>
            <a:r>
              <a:rPr lang="fr-FR" sz="2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: architecture, environnement de développement, etc.</a:t>
            </a:r>
          </a:p>
          <a:p>
            <a:pPr marL="863640" lvl="1" indent="-322560">
              <a:lnSpc>
                <a:spcPct val="100000"/>
              </a:lnSpc>
              <a:buClr>
                <a:srgbClr val="E1001A"/>
              </a:buClr>
              <a:buSzPct val="75000"/>
              <a:buFont typeface="Symbol"/>
              <a:buChar char=""/>
            </a:pPr>
            <a:r>
              <a:rPr lang="fr-FR" sz="26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Garanti</a:t>
            </a:r>
            <a:r>
              <a:rPr lang="fr-FR" sz="2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</a:t>
            </a:r>
            <a:r>
              <a:rPr lang="fr-FR" sz="2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les fonctionnalités</a:t>
            </a:r>
          </a:p>
          <a:p>
            <a:pPr marL="863640" lvl="1" indent="-322560">
              <a:lnSpc>
                <a:spcPct val="100000"/>
              </a:lnSpc>
              <a:buClr>
                <a:srgbClr val="E1001A"/>
              </a:buClr>
              <a:buSzPct val="75000"/>
              <a:buFont typeface="Symbol"/>
              <a:buChar char=""/>
            </a:pPr>
            <a:r>
              <a:rPr lang="fr-FR" sz="2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Produit les livrables (versions, modules,…)</a:t>
            </a:r>
          </a:p>
          <a:p>
            <a:pPr marL="863640" lvl="1" indent="-322560">
              <a:lnSpc>
                <a:spcPct val="100000"/>
              </a:lnSpc>
              <a:buClr>
                <a:srgbClr val="E1001A"/>
              </a:buClr>
              <a:buSzPct val="75000"/>
              <a:buFont typeface="Symbol"/>
              <a:buChar char=""/>
            </a:pPr>
            <a:endParaRPr lang="fr-FR" sz="26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ea typeface="ＭＳ Ｐゴシック"/>
            </a:endParaRPr>
          </a:p>
          <a:p>
            <a:pPr marL="863640" lvl="1" indent="-322560">
              <a:lnSpc>
                <a:spcPct val="100000"/>
              </a:lnSpc>
              <a:buClr>
                <a:srgbClr val="E1001A"/>
              </a:buClr>
              <a:buSzPct val="75000"/>
              <a:buFont typeface="Symbol"/>
              <a:buChar char=""/>
            </a:pPr>
            <a:endParaRPr lang="fr-FR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5" name="CustomShape 3"/>
          <p:cNvSpPr/>
          <p:nvPr/>
        </p:nvSpPr>
        <p:spPr>
          <a:xfrm>
            <a:off x="5796000" y="6508800"/>
            <a:ext cx="2009880" cy="27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r">
              <a:lnSpc>
                <a:spcPct val="100000"/>
              </a:lnSpc>
            </a:pPr>
            <a:r>
              <a:rPr lang="fr-FR" sz="1100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JDEV</a:t>
            </a:r>
            <a:r>
              <a:rPr lang="fr-FR" sz="110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le 05/07/2017</a:t>
            </a:r>
            <a:endParaRPr lang="fr-FR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6" name="CustomShape 4"/>
          <p:cNvSpPr/>
          <p:nvPr/>
        </p:nvSpPr>
        <p:spPr>
          <a:xfrm>
            <a:off x="1349280" y="6488280"/>
            <a:ext cx="1780920" cy="27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fr-FR" sz="1100" b="1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DGDT  </a:t>
            </a:r>
            <a:r>
              <a:rPr lang="fr-FR" sz="11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-  </a:t>
            </a:r>
            <a:r>
              <a:rPr lang="fr-FR" sz="1100" b="1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</a:t>
            </a:r>
            <a:r>
              <a:rPr lang="fr-FR" sz="11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LS</a:t>
            </a:r>
            <a:endParaRPr lang="fr-FR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7" name="CustomShape 5"/>
          <p:cNvSpPr/>
          <p:nvPr/>
        </p:nvSpPr>
        <p:spPr>
          <a:xfrm>
            <a:off x="8244360" y="6488280"/>
            <a:ext cx="524160" cy="27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fr-FR" sz="110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- </a:t>
            </a:r>
            <a:fld id="{08A6C442-B54C-4529-B564-A2D20BE58D6D}" type="slidenum">
              <a:rPr lang="fr-FR" sz="110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4</a:t>
            </a:fld>
            <a:endParaRPr lang="fr-FR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1132754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1349280" y="474840"/>
            <a:ext cx="7539120" cy="114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fr-FR" sz="33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Les utilisateurs</a:t>
            </a:r>
            <a:endParaRPr lang="fr-FR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4" name="CustomShape 2"/>
          <p:cNvSpPr/>
          <p:nvPr/>
        </p:nvSpPr>
        <p:spPr>
          <a:xfrm>
            <a:off x="1356120" y="1908000"/>
            <a:ext cx="7539120" cy="346521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0"/>
          <a:lstStyle/>
          <a:p>
            <a:pPr marL="431640" indent="-322560">
              <a:lnSpc>
                <a:spcPct val="100000"/>
              </a:lnSpc>
              <a:buClr>
                <a:srgbClr val="FF0000"/>
              </a:buClr>
              <a:buSzPct val="45000"/>
              <a:buFont typeface="Wingdings" charset="2"/>
              <a:buChar char=""/>
            </a:pPr>
            <a:r>
              <a:rPr lang="fr-FR" sz="2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Ce sont les </a:t>
            </a:r>
            <a:r>
              <a:rPr lang="fr-FR" sz="26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bénéficiaires</a:t>
            </a:r>
            <a:r>
              <a:rPr lang="fr-FR" sz="2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du projet</a:t>
            </a:r>
          </a:p>
          <a:p>
            <a:pPr marL="431640" indent="-322560">
              <a:lnSpc>
                <a:spcPct val="100000"/>
              </a:lnSpc>
              <a:buClr>
                <a:srgbClr val="FF0000"/>
              </a:buClr>
              <a:buSzPct val="45000"/>
              <a:buFont typeface="Wingdings" charset="2"/>
              <a:buChar char=""/>
            </a:pPr>
            <a:r>
              <a:rPr lang="fr-FR" sz="2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En plus d’être sympathiques ils sont</a:t>
            </a:r>
            <a:endParaRPr lang="fr-FR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63640" lvl="1" indent="-322560">
              <a:lnSpc>
                <a:spcPct val="100000"/>
              </a:lnSpc>
              <a:buClr>
                <a:srgbClr val="E1001A"/>
              </a:buClr>
              <a:buSzPct val="75000"/>
              <a:buFont typeface="Symbol"/>
              <a:buChar char=""/>
            </a:pPr>
            <a:r>
              <a:rPr lang="fr-FR" sz="2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Au courant de rien (~90% d’entre eux)</a:t>
            </a:r>
          </a:p>
          <a:p>
            <a:pPr marL="863640" lvl="1" indent="-322560">
              <a:lnSpc>
                <a:spcPct val="100000"/>
              </a:lnSpc>
              <a:buClr>
                <a:srgbClr val="E1001A"/>
              </a:buClr>
              <a:buSzPct val="75000"/>
              <a:buFont typeface="Symbol"/>
              <a:buChar char=""/>
            </a:pPr>
            <a:r>
              <a:rPr lang="fr-FR" sz="2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Plus </a:t>
            </a:r>
            <a:r>
              <a:rPr lang="fr-FR" sz="26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divers</a:t>
            </a:r>
            <a:r>
              <a:rPr lang="fr-FR" sz="2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qu’on ne le croit</a:t>
            </a:r>
          </a:p>
          <a:p>
            <a:pPr marL="863640" lvl="1" indent="-322560">
              <a:lnSpc>
                <a:spcPct val="100000"/>
              </a:lnSpc>
              <a:buClr>
                <a:srgbClr val="E1001A"/>
              </a:buClr>
              <a:buSzPct val="75000"/>
              <a:buFont typeface="Symbol"/>
              <a:buChar char=""/>
            </a:pPr>
            <a:r>
              <a:rPr lang="fr-FR" sz="2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Prêts à tout :</a:t>
            </a:r>
          </a:p>
          <a:p>
            <a:pPr marL="863640" lvl="1" indent="-322560">
              <a:lnSpc>
                <a:spcPct val="100000"/>
              </a:lnSpc>
              <a:buClr>
                <a:srgbClr val="E1001A"/>
              </a:buClr>
              <a:buSzPct val="75000"/>
              <a:buFont typeface="Symbol"/>
              <a:buChar char=""/>
            </a:pPr>
            <a:r>
              <a:rPr lang="fr-FR" sz="2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Veulent bien </a:t>
            </a:r>
            <a:r>
              <a:rPr lang="fr-FR" sz="26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contribuer</a:t>
            </a:r>
            <a:r>
              <a:rPr lang="fr-FR" sz="2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, donner leur avis</a:t>
            </a:r>
          </a:p>
          <a:p>
            <a:pPr marL="863640" lvl="1" indent="-322560">
              <a:lnSpc>
                <a:spcPct val="100000"/>
              </a:lnSpc>
              <a:buClr>
                <a:srgbClr val="E1001A"/>
              </a:buClr>
              <a:buSzPct val="75000"/>
              <a:buFont typeface="Symbol"/>
              <a:buChar char=""/>
            </a:pPr>
            <a:endParaRPr lang="fr-FR" sz="26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ea typeface="ＭＳ Ｐゴシック"/>
            </a:endParaRPr>
          </a:p>
          <a:p>
            <a:pPr marL="863640" lvl="1" indent="-322560">
              <a:lnSpc>
                <a:spcPct val="100000"/>
              </a:lnSpc>
              <a:buClr>
                <a:srgbClr val="E1001A"/>
              </a:buClr>
              <a:buSzPct val="75000"/>
              <a:buFont typeface="Symbol"/>
              <a:buChar char=""/>
            </a:pPr>
            <a:endParaRPr lang="fr-FR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5" name="CustomShape 3"/>
          <p:cNvSpPr/>
          <p:nvPr/>
        </p:nvSpPr>
        <p:spPr>
          <a:xfrm>
            <a:off x="5796000" y="6508800"/>
            <a:ext cx="2009880" cy="27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r">
              <a:lnSpc>
                <a:spcPct val="100000"/>
              </a:lnSpc>
            </a:pPr>
            <a:r>
              <a:rPr lang="fr-FR" sz="1100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JDEV</a:t>
            </a:r>
            <a:r>
              <a:rPr lang="fr-FR" sz="110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le 05/07/2017</a:t>
            </a:r>
            <a:endParaRPr lang="fr-FR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6" name="CustomShape 4"/>
          <p:cNvSpPr/>
          <p:nvPr/>
        </p:nvSpPr>
        <p:spPr>
          <a:xfrm>
            <a:off x="1349280" y="6488280"/>
            <a:ext cx="1780920" cy="27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fr-FR" sz="1100" b="1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DGDT  </a:t>
            </a:r>
            <a:r>
              <a:rPr lang="fr-FR" sz="11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-  </a:t>
            </a:r>
            <a:r>
              <a:rPr lang="fr-FR" sz="1100" b="1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</a:t>
            </a:r>
            <a:r>
              <a:rPr lang="fr-FR" sz="11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LS</a:t>
            </a:r>
            <a:endParaRPr lang="fr-FR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7" name="CustomShape 5"/>
          <p:cNvSpPr/>
          <p:nvPr/>
        </p:nvSpPr>
        <p:spPr>
          <a:xfrm>
            <a:off x="8244360" y="6488280"/>
            <a:ext cx="524160" cy="27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fr-FR" sz="110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- </a:t>
            </a:r>
            <a:fld id="{08A6C442-B54C-4529-B564-A2D20BE58D6D}" type="slidenum">
              <a:rPr lang="fr-FR" sz="110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5</a:t>
            </a:fld>
            <a:endParaRPr lang="fr-FR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Émoticône 1"/>
          <p:cNvSpPr/>
          <p:nvPr/>
        </p:nvSpPr>
        <p:spPr>
          <a:xfrm>
            <a:off x="4283968" y="3607495"/>
            <a:ext cx="432048" cy="283616"/>
          </a:xfrm>
          <a:prstGeom prst="smileyFac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Cœur 2"/>
          <p:cNvSpPr/>
          <p:nvPr/>
        </p:nvSpPr>
        <p:spPr>
          <a:xfrm>
            <a:off x="5868144" y="3605287"/>
            <a:ext cx="360040" cy="285824"/>
          </a:xfrm>
          <a:prstGeom prst="hear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Éclair 3"/>
          <p:cNvSpPr/>
          <p:nvPr/>
        </p:nvSpPr>
        <p:spPr>
          <a:xfrm>
            <a:off x="5364088" y="3577432"/>
            <a:ext cx="360040" cy="355624"/>
          </a:xfrm>
          <a:prstGeom prst="lightningBol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Interdiction 4"/>
          <p:cNvSpPr/>
          <p:nvPr/>
        </p:nvSpPr>
        <p:spPr>
          <a:xfrm>
            <a:off x="4860032" y="3573042"/>
            <a:ext cx="360040" cy="318069"/>
          </a:xfrm>
          <a:prstGeom prst="noSmoking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809720" y="5019273"/>
            <a:ext cx="795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Ce sont les utilisateurs qui au final vont accepter ou refuser le projet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372838229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1349280" y="474840"/>
            <a:ext cx="7539120" cy="114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fr-FR" sz="33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Le chef de projet</a:t>
            </a:r>
            <a:endParaRPr lang="fr-FR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4" name="CustomShape 2"/>
          <p:cNvSpPr/>
          <p:nvPr/>
        </p:nvSpPr>
        <p:spPr>
          <a:xfrm>
            <a:off x="1356120" y="1908000"/>
            <a:ext cx="7539120" cy="411328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0"/>
          <a:lstStyle/>
          <a:p>
            <a:pPr marL="431640" indent="-322560">
              <a:lnSpc>
                <a:spcPct val="100000"/>
              </a:lnSpc>
              <a:buClr>
                <a:srgbClr val="FF0000"/>
              </a:buClr>
              <a:buSzPct val="45000"/>
              <a:buFont typeface="Wingdings" charset="2"/>
              <a:buChar char=""/>
            </a:pPr>
            <a:r>
              <a:rPr lang="fr-FR" sz="2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Assure que le projet avance</a:t>
            </a:r>
          </a:p>
          <a:p>
            <a:pPr marL="863640" lvl="1" indent="-322560">
              <a:lnSpc>
                <a:spcPct val="100000"/>
              </a:lnSpc>
              <a:buClr>
                <a:srgbClr val="E1001A"/>
              </a:buClr>
              <a:buSzPct val="75000"/>
              <a:buFont typeface="Symbol"/>
              <a:buChar char=""/>
            </a:pPr>
            <a:r>
              <a:rPr lang="fr-FR" sz="2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Anime la gouvernance</a:t>
            </a:r>
          </a:p>
          <a:p>
            <a:pPr marL="863640" lvl="1" indent="-322560">
              <a:lnSpc>
                <a:spcPct val="100000"/>
              </a:lnSpc>
              <a:buClr>
                <a:srgbClr val="E1001A"/>
              </a:buClr>
              <a:buSzPct val="75000"/>
              <a:buFont typeface="Symbol"/>
              <a:buChar char=""/>
            </a:pPr>
            <a:r>
              <a:rPr lang="fr-FR" sz="26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Arbitre</a:t>
            </a:r>
            <a:r>
              <a:rPr lang="fr-FR" sz="2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: ressources, conflits</a:t>
            </a:r>
          </a:p>
          <a:p>
            <a:pPr marL="431640" indent="-322560">
              <a:lnSpc>
                <a:spcPct val="100000"/>
              </a:lnSpc>
              <a:buClr>
                <a:srgbClr val="FF0000"/>
              </a:buClr>
              <a:buSzPct val="45000"/>
              <a:buFont typeface="Wingdings" charset="2"/>
              <a:buChar char=""/>
            </a:pPr>
            <a:r>
              <a:rPr lang="fr-FR" sz="2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ＭＳ Ｐゴシック"/>
              </a:rPr>
              <a:t>Et cela malgré</a:t>
            </a:r>
            <a:endParaRPr lang="fr-FR" sz="2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ea typeface="ＭＳ Ｐゴシック"/>
            </a:endParaRPr>
          </a:p>
          <a:p>
            <a:pPr marL="863640" lvl="1" indent="-322560">
              <a:lnSpc>
                <a:spcPct val="100000"/>
              </a:lnSpc>
              <a:buClr>
                <a:srgbClr val="E1001A"/>
              </a:buClr>
              <a:buSzPct val="75000"/>
              <a:buFont typeface="Symbol"/>
              <a:buChar char=""/>
            </a:pPr>
            <a:r>
              <a:rPr lang="fr-FR" sz="2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Les problèmes </a:t>
            </a:r>
            <a:r>
              <a:rPr lang="fr-FR" sz="2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d</a:t>
            </a:r>
            <a:r>
              <a:rPr lang="fr-FR" sz="2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e </a:t>
            </a:r>
            <a:r>
              <a:rPr lang="fr-FR" sz="26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spécifications</a:t>
            </a:r>
          </a:p>
          <a:p>
            <a:pPr marL="863640" lvl="1" indent="-322560">
              <a:lnSpc>
                <a:spcPct val="100000"/>
              </a:lnSpc>
              <a:buClr>
                <a:srgbClr val="E1001A"/>
              </a:buClr>
              <a:buSzPct val="75000"/>
              <a:buFont typeface="Symbol"/>
              <a:buChar char=""/>
            </a:pPr>
            <a:r>
              <a:rPr lang="fr-FR" sz="2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Les </a:t>
            </a:r>
            <a:r>
              <a:rPr lang="fr-FR" sz="26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imprévus</a:t>
            </a:r>
            <a:r>
              <a:rPr lang="fr-FR" sz="2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inévitables</a:t>
            </a:r>
          </a:p>
          <a:p>
            <a:pPr marL="863640" lvl="1" indent="-322560">
              <a:lnSpc>
                <a:spcPct val="100000"/>
              </a:lnSpc>
              <a:buClr>
                <a:srgbClr val="E1001A"/>
              </a:buClr>
              <a:buSzPct val="75000"/>
              <a:buFont typeface="Symbol"/>
              <a:buChar char=""/>
            </a:pPr>
            <a:r>
              <a:rPr lang="fr-FR" sz="18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Les délais qui filent : recettes, mouvements de personnes clés...</a:t>
            </a:r>
          </a:p>
          <a:p>
            <a:pPr marL="863640" lvl="1" indent="-322560">
              <a:lnSpc>
                <a:spcPct val="100000"/>
              </a:lnSpc>
              <a:buClr>
                <a:srgbClr val="E1001A"/>
              </a:buClr>
              <a:buSzPct val="75000"/>
              <a:buFont typeface="Symbol"/>
              <a:buChar char=""/>
            </a:pPr>
            <a:r>
              <a:rPr lang="fr-FR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Les courts circuits : information, décisions</a:t>
            </a:r>
          </a:p>
          <a:p>
            <a:pPr marL="863640" lvl="1" indent="-322560">
              <a:lnSpc>
                <a:spcPct val="100000"/>
              </a:lnSpc>
              <a:buClr>
                <a:srgbClr val="E1001A"/>
              </a:buClr>
              <a:buSzPct val="75000"/>
              <a:buFont typeface="Symbol"/>
              <a:buChar char=""/>
            </a:pPr>
            <a:r>
              <a:rPr lang="fr-FR" sz="16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Les mal façons</a:t>
            </a:r>
          </a:p>
          <a:p>
            <a:pPr marL="863640" lvl="1" indent="-322560">
              <a:lnSpc>
                <a:spcPct val="100000"/>
              </a:lnSpc>
              <a:buClr>
                <a:srgbClr val="E1001A"/>
              </a:buClr>
              <a:buSzPct val="75000"/>
              <a:buFont typeface="Symbol"/>
              <a:buChar char=""/>
            </a:pPr>
            <a:r>
              <a:rPr lang="fr-FR" sz="1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Les problèmes d’ego, de budget</a:t>
            </a:r>
          </a:p>
          <a:p>
            <a:pPr marL="863640" lvl="1" indent="-322560">
              <a:lnSpc>
                <a:spcPct val="100000"/>
              </a:lnSpc>
              <a:buClr>
                <a:srgbClr val="E1001A"/>
              </a:buClr>
              <a:buSzPct val="75000"/>
              <a:buFont typeface="Symbol"/>
              <a:buChar char=""/>
            </a:pPr>
            <a:r>
              <a:rPr lang="fr-FR" sz="12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Les crises, chausse trappes</a:t>
            </a:r>
          </a:p>
          <a:p>
            <a:pPr marL="863640" lvl="1" indent="-322560">
              <a:lnSpc>
                <a:spcPct val="100000"/>
              </a:lnSpc>
              <a:buClr>
                <a:srgbClr val="E1001A"/>
              </a:buClr>
              <a:buSzPct val="75000"/>
              <a:buFont typeface="Symbol"/>
              <a:buChar char=""/>
            </a:pPr>
            <a:r>
              <a:rPr lang="fr-FR" sz="10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Les angoisses, les jours sans</a:t>
            </a:r>
          </a:p>
          <a:p>
            <a:pPr marL="863640" lvl="1" indent="-322560">
              <a:lnSpc>
                <a:spcPct val="100000"/>
              </a:lnSpc>
              <a:buClr>
                <a:srgbClr val="E1001A"/>
              </a:buClr>
              <a:buSzPct val="75000"/>
              <a:buFont typeface="Symbol"/>
              <a:buChar char=""/>
            </a:pPr>
            <a:r>
              <a:rPr lang="fr-FR" sz="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Et tout ce qui fait le charme de ce métier</a:t>
            </a:r>
          </a:p>
          <a:p>
            <a:pPr marL="863640" lvl="1" indent="-322560">
              <a:lnSpc>
                <a:spcPct val="100000"/>
              </a:lnSpc>
              <a:buClr>
                <a:srgbClr val="E1001A"/>
              </a:buClr>
              <a:buSzPct val="75000"/>
              <a:buFont typeface="Symbol"/>
              <a:buChar char=""/>
            </a:pPr>
            <a:r>
              <a:rPr lang="fr-FR" sz="6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Que pour rien au monde on ne voudrait abandonner</a:t>
            </a:r>
          </a:p>
          <a:p>
            <a:pPr marL="863640" lvl="1" indent="-322560">
              <a:lnSpc>
                <a:spcPct val="100000"/>
              </a:lnSpc>
              <a:buClr>
                <a:srgbClr val="E1001A"/>
              </a:buClr>
              <a:buSzPct val="75000"/>
              <a:buFont typeface="Symbol"/>
              <a:buChar char=""/>
            </a:pPr>
            <a:r>
              <a:rPr lang="fr-FR" sz="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Enfin ça dépend les jours</a:t>
            </a:r>
            <a:endParaRPr lang="fr-FR" sz="40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63640" lvl="1" indent="-322560">
              <a:lnSpc>
                <a:spcPct val="100000"/>
              </a:lnSpc>
              <a:buClr>
                <a:srgbClr val="E1001A"/>
              </a:buClr>
              <a:buSzPct val="75000"/>
              <a:buFont typeface="Symbol"/>
              <a:buChar char=""/>
            </a:pPr>
            <a:endParaRPr lang="fr-FR" sz="120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63640" lvl="1" indent="-322560">
              <a:lnSpc>
                <a:spcPct val="100000"/>
              </a:lnSpc>
              <a:buClr>
                <a:srgbClr val="E1001A"/>
              </a:buClr>
              <a:buSzPct val="75000"/>
              <a:buFont typeface="Symbol"/>
              <a:buChar char=""/>
            </a:pPr>
            <a:endParaRPr lang="fr-FR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5" name="CustomShape 3"/>
          <p:cNvSpPr/>
          <p:nvPr/>
        </p:nvSpPr>
        <p:spPr>
          <a:xfrm>
            <a:off x="5796000" y="6508800"/>
            <a:ext cx="2009880" cy="27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r">
              <a:lnSpc>
                <a:spcPct val="100000"/>
              </a:lnSpc>
            </a:pPr>
            <a:r>
              <a:rPr lang="fr-FR" sz="1100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JDEV</a:t>
            </a:r>
            <a:r>
              <a:rPr lang="fr-FR" sz="110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le 05/07/2017</a:t>
            </a:r>
            <a:endParaRPr lang="fr-FR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6" name="CustomShape 4"/>
          <p:cNvSpPr/>
          <p:nvPr/>
        </p:nvSpPr>
        <p:spPr>
          <a:xfrm>
            <a:off x="1349280" y="6488280"/>
            <a:ext cx="1780920" cy="27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fr-FR" sz="1100" b="1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DGDT  </a:t>
            </a:r>
            <a:r>
              <a:rPr lang="fr-FR" sz="11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-  </a:t>
            </a:r>
            <a:r>
              <a:rPr lang="fr-FR" sz="1100" b="1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</a:t>
            </a:r>
            <a:r>
              <a:rPr lang="fr-FR" sz="11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LS</a:t>
            </a:r>
            <a:endParaRPr lang="fr-FR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7" name="CustomShape 5"/>
          <p:cNvSpPr/>
          <p:nvPr/>
        </p:nvSpPr>
        <p:spPr>
          <a:xfrm>
            <a:off x="8244360" y="6488280"/>
            <a:ext cx="524160" cy="27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fr-FR" sz="110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- </a:t>
            </a:r>
            <a:fld id="{08A6C442-B54C-4529-B564-A2D20BE58D6D}" type="slidenum">
              <a:rPr lang="fr-FR" sz="110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6</a:t>
            </a:fld>
            <a:endParaRPr lang="fr-FR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" name="Accolade ouvrante 6"/>
          <p:cNvSpPr/>
          <p:nvPr/>
        </p:nvSpPr>
        <p:spPr>
          <a:xfrm flipH="1">
            <a:off x="6588224" y="2348880"/>
            <a:ext cx="288032" cy="792088"/>
          </a:xfrm>
          <a:prstGeom prst="leftBrace">
            <a:avLst>
              <a:gd name="adj1" fmla="val 130659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6876256" y="2504509"/>
            <a:ext cx="196560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600" dirty="0" smtClean="0"/>
              <a:t>Rôle central</a:t>
            </a:r>
            <a:endParaRPr lang="fr-FR" sz="2600" dirty="0" smtClean="0"/>
          </a:p>
        </p:txBody>
      </p:sp>
    </p:spTree>
    <p:extLst>
      <p:ext uri="{BB962C8B-B14F-4D97-AF65-F5344CB8AC3E}">
        <p14:creationId xmlns:p14="http://schemas.microsoft.com/office/powerpoint/2010/main" val="409154793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1349280" y="474840"/>
            <a:ext cx="7539120" cy="114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fr-FR" sz="33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Schéma </a:t>
            </a:r>
            <a:r>
              <a:rPr lang="fr-FR" sz="3300" b="1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global théorique</a:t>
            </a:r>
            <a:endParaRPr lang="fr-FR" sz="3300" b="1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ea typeface="ＭＳ Ｐゴシック"/>
            </a:endParaRPr>
          </a:p>
        </p:txBody>
      </p:sp>
      <p:sp>
        <p:nvSpPr>
          <p:cNvPr id="85" name="CustomShape 3"/>
          <p:cNvSpPr/>
          <p:nvPr/>
        </p:nvSpPr>
        <p:spPr>
          <a:xfrm>
            <a:off x="5796000" y="6508800"/>
            <a:ext cx="2009880" cy="27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r">
              <a:lnSpc>
                <a:spcPct val="100000"/>
              </a:lnSpc>
            </a:pPr>
            <a:r>
              <a:rPr lang="fr-FR" sz="1100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JDEV</a:t>
            </a:r>
            <a:r>
              <a:rPr lang="fr-FR" sz="110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le 05/07/2017</a:t>
            </a:r>
            <a:endParaRPr lang="fr-FR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6" name="CustomShape 4"/>
          <p:cNvSpPr/>
          <p:nvPr/>
        </p:nvSpPr>
        <p:spPr>
          <a:xfrm>
            <a:off x="1349280" y="6488280"/>
            <a:ext cx="1780920" cy="27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fr-FR" sz="1100" b="1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DGDT  </a:t>
            </a:r>
            <a:r>
              <a:rPr lang="fr-FR" sz="11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-  </a:t>
            </a:r>
            <a:r>
              <a:rPr lang="fr-FR" sz="1100" b="1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</a:t>
            </a:r>
            <a:r>
              <a:rPr lang="fr-FR" sz="11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LS</a:t>
            </a:r>
            <a:endParaRPr lang="fr-FR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7" name="CustomShape 5"/>
          <p:cNvSpPr/>
          <p:nvPr/>
        </p:nvSpPr>
        <p:spPr>
          <a:xfrm>
            <a:off x="8244360" y="6488280"/>
            <a:ext cx="524160" cy="27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fr-FR" sz="110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- </a:t>
            </a:r>
            <a:fld id="{08A6C442-B54C-4529-B564-A2D20BE58D6D}" type="slidenum">
              <a:rPr lang="fr-FR" sz="110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7</a:t>
            </a:fld>
            <a:endParaRPr lang="fr-FR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grpSp>
        <p:nvGrpSpPr>
          <p:cNvPr id="4" name="Groupe 3"/>
          <p:cNvGrpSpPr/>
          <p:nvPr/>
        </p:nvGrpSpPr>
        <p:grpSpPr>
          <a:xfrm>
            <a:off x="1160972" y="2060848"/>
            <a:ext cx="1296144" cy="792088"/>
            <a:chOff x="1619672" y="2348880"/>
            <a:chExt cx="1296144" cy="792088"/>
          </a:xfrm>
        </p:grpSpPr>
        <p:sp>
          <p:nvSpPr>
            <p:cNvPr id="2" name="Ellipse 1"/>
            <p:cNvSpPr/>
            <p:nvPr/>
          </p:nvSpPr>
          <p:spPr>
            <a:xfrm>
              <a:off x="1619672" y="2348880"/>
              <a:ext cx="1296144" cy="79208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" name="ZoneTexte 2"/>
            <p:cNvSpPr txBox="1"/>
            <p:nvPr/>
          </p:nvSpPr>
          <p:spPr>
            <a:xfrm>
              <a:off x="1912519" y="2560366"/>
              <a:ext cx="7104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MOA</a:t>
              </a:r>
              <a:endParaRPr lang="fr-FR" dirty="0"/>
            </a:p>
          </p:txBody>
        </p:sp>
      </p:grpSp>
      <p:grpSp>
        <p:nvGrpSpPr>
          <p:cNvPr id="10" name="Groupe 9"/>
          <p:cNvGrpSpPr/>
          <p:nvPr/>
        </p:nvGrpSpPr>
        <p:grpSpPr>
          <a:xfrm>
            <a:off x="539552" y="4967791"/>
            <a:ext cx="1917564" cy="792088"/>
            <a:chOff x="1600804" y="2348880"/>
            <a:chExt cx="1490406" cy="792088"/>
          </a:xfrm>
        </p:grpSpPr>
        <p:sp>
          <p:nvSpPr>
            <p:cNvPr id="11" name="Ellipse 10"/>
            <p:cNvSpPr/>
            <p:nvPr/>
          </p:nvSpPr>
          <p:spPr>
            <a:xfrm>
              <a:off x="1600804" y="2348880"/>
              <a:ext cx="1296144" cy="79208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1765206" y="2548178"/>
              <a:ext cx="13260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Utilisateurs</a:t>
              </a:r>
              <a:endParaRPr lang="fr-FR" dirty="0"/>
            </a:p>
          </p:txBody>
        </p:sp>
      </p:grpSp>
      <p:grpSp>
        <p:nvGrpSpPr>
          <p:cNvPr id="13" name="Groupe 12"/>
          <p:cNvGrpSpPr/>
          <p:nvPr/>
        </p:nvGrpSpPr>
        <p:grpSpPr>
          <a:xfrm>
            <a:off x="5806675" y="2060956"/>
            <a:ext cx="1296144" cy="792088"/>
            <a:chOff x="1619672" y="2348880"/>
            <a:chExt cx="1296144" cy="792088"/>
          </a:xfrm>
        </p:grpSpPr>
        <p:sp>
          <p:nvSpPr>
            <p:cNvPr id="14" name="Ellipse 13"/>
            <p:cNvSpPr/>
            <p:nvPr/>
          </p:nvSpPr>
          <p:spPr>
            <a:xfrm>
              <a:off x="1619672" y="2348880"/>
              <a:ext cx="1296144" cy="79208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1912519" y="2560366"/>
              <a:ext cx="7104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MOE</a:t>
              </a:r>
              <a:endParaRPr lang="fr-FR" dirty="0"/>
            </a:p>
          </p:txBody>
        </p:sp>
      </p:grpSp>
      <p:sp>
        <p:nvSpPr>
          <p:cNvPr id="5" name="ZoneTexte 4"/>
          <p:cNvSpPr txBox="1"/>
          <p:nvPr/>
        </p:nvSpPr>
        <p:spPr>
          <a:xfrm>
            <a:off x="3489186" y="4221088"/>
            <a:ext cx="16337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Chef de projet</a:t>
            </a:r>
          </a:p>
          <a:p>
            <a:r>
              <a:rPr lang="fr-FR" dirty="0" smtClean="0"/>
              <a:t>(</a:t>
            </a:r>
            <a:r>
              <a:rPr lang="fr-FR" dirty="0" smtClean="0"/>
              <a:t>AMO)</a:t>
            </a:r>
            <a:endParaRPr lang="fr-FR" dirty="0"/>
          </a:p>
        </p:txBody>
      </p:sp>
      <p:cxnSp>
        <p:nvCxnSpPr>
          <p:cNvPr id="20" name="Connecteur droit avec flèche 19"/>
          <p:cNvCxnSpPr>
            <a:stCxn id="2" idx="4"/>
            <a:endCxn id="11" idx="0"/>
          </p:cNvCxnSpPr>
          <p:nvPr/>
        </p:nvCxnSpPr>
        <p:spPr>
          <a:xfrm flipH="1">
            <a:off x="1373365" y="2852936"/>
            <a:ext cx="435679" cy="2114855"/>
          </a:xfrm>
          <a:prstGeom prst="straightConnector1">
            <a:avLst/>
          </a:prstGeom>
          <a:ln w="25400">
            <a:headEnd type="triangl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6"/>
          <p:cNvCxnSpPr>
            <a:endCxn id="29" idx="4"/>
          </p:cNvCxnSpPr>
          <p:nvPr/>
        </p:nvCxnSpPr>
        <p:spPr>
          <a:xfrm>
            <a:off x="2457117" y="2564904"/>
            <a:ext cx="1224135" cy="740188"/>
          </a:xfrm>
          <a:prstGeom prst="straightConnector1">
            <a:avLst/>
          </a:prstGeom>
          <a:ln w="25400">
            <a:headEnd type="triangl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/>
          <p:cNvCxnSpPr/>
          <p:nvPr/>
        </p:nvCxnSpPr>
        <p:spPr>
          <a:xfrm flipH="1">
            <a:off x="4930905" y="2660326"/>
            <a:ext cx="1043604" cy="696666"/>
          </a:xfrm>
          <a:prstGeom prst="straightConnector1">
            <a:avLst/>
          </a:prstGeom>
          <a:ln w="25400">
            <a:headEnd type="triangl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/>
        </p:nvSpPr>
        <p:spPr>
          <a:xfrm>
            <a:off x="3950852" y="3356557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Copil</a:t>
            </a:r>
            <a:endParaRPr lang="fr-FR" dirty="0"/>
          </a:p>
        </p:txBody>
      </p:sp>
      <p:sp>
        <p:nvSpPr>
          <p:cNvPr id="29" name="Étoile à 6 branches 28"/>
          <p:cNvSpPr/>
          <p:nvPr/>
        </p:nvSpPr>
        <p:spPr>
          <a:xfrm>
            <a:off x="3681252" y="3068960"/>
            <a:ext cx="1249653" cy="944526"/>
          </a:xfrm>
          <a:prstGeom prst="star6">
            <a:avLst>
              <a:gd name="adj" fmla="val 50000"/>
              <a:gd name="hf" fmla="val 11547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6" name="Groupe 5"/>
          <p:cNvGrpSpPr/>
          <p:nvPr/>
        </p:nvGrpSpPr>
        <p:grpSpPr>
          <a:xfrm>
            <a:off x="6300192" y="4013486"/>
            <a:ext cx="2324313" cy="2062806"/>
            <a:chOff x="6444207" y="3429000"/>
            <a:chExt cx="2324313" cy="2062806"/>
          </a:xfrm>
        </p:grpSpPr>
        <p:sp>
          <p:nvSpPr>
            <p:cNvPr id="25" name="Parchemin vertical 24"/>
            <p:cNvSpPr/>
            <p:nvPr/>
          </p:nvSpPr>
          <p:spPr>
            <a:xfrm>
              <a:off x="6444207" y="3429000"/>
              <a:ext cx="2324313" cy="1922755"/>
            </a:xfrm>
            <a:prstGeom prst="verticalScroll">
              <a:avLst>
                <a:gd name="adj" fmla="val 7360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ZoneTexte 21"/>
            <p:cNvSpPr txBox="1"/>
            <p:nvPr/>
          </p:nvSpPr>
          <p:spPr>
            <a:xfrm>
              <a:off x="6677263" y="3737480"/>
              <a:ext cx="1858201" cy="17543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-&gt; Jalons</a:t>
              </a:r>
            </a:p>
            <a:p>
              <a:r>
                <a:rPr lang="fr-FR" dirty="0" smtClean="0"/>
                <a:t>-&gt; livrables</a:t>
              </a:r>
            </a:p>
            <a:p>
              <a:r>
                <a:rPr lang="fr-FR" dirty="0" smtClean="0"/>
                <a:t>-&gt; recettes</a:t>
              </a:r>
            </a:p>
            <a:p>
              <a:r>
                <a:rPr lang="fr-FR" dirty="0" smtClean="0"/>
                <a:t>-&gt; mise en </a:t>
              </a:r>
              <a:r>
                <a:rPr lang="fr-FR" dirty="0" err="1" smtClean="0"/>
                <a:t>prod</a:t>
              </a:r>
              <a:r>
                <a:rPr lang="fr-FR" dirty="0" smtClean="0"/>
                <a:t>.</a:t>
              </a:r>
            </a:p>
            <a:p>
              <a:r>
                <a:rPr lang="fr-FR" dirty="0" smtClean="0"/>
                <a:t>-&gt; évolutions</a:t>
              </a:r>
            </a:p>
            <a:p>
              <a:endParaRPr lang="fr-FR" dirty="0" smtClean="0"/>
            </a:p>
          </p:txBody>
        </p:sp>
      </p:grpSp>
      <p:sp>
        <p:nvSpPr>
          <p:cNvPr id="8" name="Accolade ouvrante 7"/>
          <p:cNvSpPr/>
          <p:nvPr/>
        </p:nvSpPr>
        <p:spPr>
          <a:xfrm>
            <a:off x="7065628" y="1616400"/>
            <a:ext cx="288032" cy="174059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ZoneTexte 29"/>
          <p:cNvSpPr txBox="1"/>
          <p:nvPr/>
        </p:nvSpPr>
        <p:spPr>
          <a:xfrm>
            <a:off x="7267217" y="1737682"/>
            <a:ext cx="16209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DSI</a:t>
            </a:r>
          </a:p>
          <a:p>
            <a:r>
              <a:rPr lang="fr-FR" dirty="0" smtClean="0"/>
              <a:t>Sté extérieure</a:t>
            </a:r>
          </a:p>
          <a:p>
            <a:r>
              <a:rPr lang="fr-FR" dirty="0" smtClean="0"/>
              <a:t>…..</a:t>
            </a:r>
          </a:p>
        </p:txBody>
      </p:sp>
      <p:sp>
        <p:nvSpPr>
          <p:cNvPr id="9" name="Flèche droite 8"/>
          <p:cNvSpPr/>
          <p:nvPr/>
        </p:nvSpPr>
        <p:spPr>
          <a:xfrm rot="1752537">
            <a:off x="4948754" y="3926299"/>
            <a:ext cx="1401591" cy="433701"/>
          </a:xfrm>
          <a:prstGeom prst="rightArrow">
            <a:avLst>
              <a:gd name="adj1" fmla="val 20475"/>
              <a:gd name="adj2" fmla="val 2933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154793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1349280" y="474840"/>
            <a:ext cx="7539120" cy="114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fr-FR" sz="33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En pratique ….</a:t>
            </a:r>
          </a:p>
        </p:txBody>
      </p:sp>
      <p:sp>
        <p:nvSpPr>
          <p:cNvPr id="85" name="CustomShape 3"/>
          <p:cNvSpPr/>
          <p:nvPr/>
        </p:nvSpPr>
        <p:spPr>
          <a:xfrm>
            <a:off x="5796000" y="6508800"/>
            <a:ext cx="2009880" cy="27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r">
              <a:lnSpc>
                <a:spcPct val="100000"/>
              </a:lnSpc>
            </a:pPr>
            <a:r>
              <a:rPr lang="fr-FR" sz="1100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JDEV</a:t>
            </a:r>
            <a:r>
              <a:rPr lang="fr-FR" sz="110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le 05/07/2017</a:t>
            </a:r>
            <a:endParaRPr lang="fr-FR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6" name="CustomShape 4"/>
          <p:cNvSpPr/>
          <p:nvPr/>
        </p:nvSpPr>
        <p:spPr>
          <a:xfrm>
            <a:off x="1349280" y="6488280"/>
            <a:ext cx="1780920" cy="27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fr-FR" sz="1100" b="1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DGDT  </a:t>
            </a:r>
            <a:r>
              <a:rPr lang="fr-FR" sz="11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-  </a:t>
            </a:r>
            <a:r>
              <a:rPr lang="fr-FR" sz="1100" b="1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</a:t>
            </a:r>
            <a:r>
              <a:rPr lang="fr-FR" sz="11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LS</a:t>
            </a:r>
            <a:endParaRPr lang="fr-FR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7" name="CustomShape 5"/>
          <p:cNvSpPr/>
          <p:nvPr/>
        </p:nvSpPr>
        <p:spPr>
          <a:xfrm>
            <a:off x="8244360" y="6488280"/>
            <a:ext cx="524160" cy="27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fr-FR" sz="110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- </a:t>
            </a:r>
            <a:fld id="{08A6C442-B54C-4529-B564-A2D20BE58D6D}" type="slidenum">
              <a:rPr lang="fr-FR" sz="110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8</a:t>
            </a:fld>
            <a:endParaRPr lang="fr-FR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grpSp>
        <p:nvGrpSpPr>
          <p:cNvPr id="4" name="Groupe 3"/>
          <p:cNvGrpSpPr/>
          <p:nvPr/>
        </p:nvGrpSpPr>
        <p:grpSpPr>
          <a:xfrm>
            <a:off x="1160972" y="2060848"/>
            <a:ext cx="1296144" cy="792088"/>
            <a:chOff x="1619672" y="2348880"/>
            <a:chExt cx="1296144" cy="792088"/>
          </a:xfrm>
        </p:grpSpPr>
        <p:sp>
          <p:nvSpPr>
            <p:cNvPr id="2" name="Ellipse 1"/>
            <p:cNvSpPr/>
            <p:nvPr/>
          </p:nvSpPr>
          <p:spPr>
            <a:xfrm>
              <a:off x="1619672" y="2348880"/>
              <a:ext cx="1296144" cy="79208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" name="ZoneTexte 2"/>
            <p:cNvSpPr txBox="1"/>
            <p:nvPr/>
          </p:nvSpPr>
          <p:spPr>
            <a:xfrm>
              <a:off x="1912519" y="2560366"/>
              <a:ext cx="7104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MOA</a:t>
              </a:r>
              <a:endParaRPr lang="fr-FR" dirty="0"/>
            </a:p>
          </p:txBody>
        </p:sp>
      </p:grpSp>
      <p:grpSp>
        <p:nvGrpSpPr>
          <p:cNvPr id="10" name="Groupe 9"/>
          <p:cNvGrpSpPr/>
          <p:nvPr/>
        </p:nvGrpSpPr>
        <p:grpSpPr>
          <a:xfrm>
            <a:off x="539552" y="4967791"/>
            <a:ext cx="1917564" cy="792088"/>
            <a:chOff x="1600804" y="2348880"/>
            <a:chExt cx="1490406" cy="792088"/>
          </a:xfrm>
        </p:grpSpPr>
        <p:sp>
          <p:nvSpPr>
            <p:cNvPr id="11" name="Ellipse 10"/>
            <p:cNvSpPr/>
            <p:nvPr/>
          </p:nvSpPr>
          <p:spPr>
            <a:xfrm>
              <a:off x="1600804" y="2348880"/>
              <a:ext cx="1296144" cy="79208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1765206" y="2548178"/>
              <a:ext cx="13260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Utilisateurs</a:t>
              </a:r>
              <a:endParaRPr lang="fr-FR" dirty="0"/>
            </a:p>
          </p:txBody>
        </p:sp>
      </p:grpSp>
      <p:grpSp>
        <p:nvGrpSpPr>
          <p:cNvPr id="13" name="Groupe 12"/>
          <p:cNvGrpSpPr/>
          <p:nvPr/>
        </p:nvGrpSpPr>
        <p:grpSpPr>
          <a:xfrm>
            <a:off x="5806675" y="2060956"/>
            <a:ext cx="1296144" cy="792088"/>
            <a:chOff x="1619672" y="2348880"/>
            <a:chExt cx="1296144" cy="792088"/>
          </a:xfrm>
        </p:grpSpPr>
        <p:sp>
          <p:nvSpPr>
            <p:cNvPr id="14" name="Ellipse 13"/>
            <p:cNvSpPr/>
            <p:nvPr/>
          </p:nvSpPr>
          <p:spPr>
            <a:xfrm>
              <a:off x="1619672" y="2348880"/>
              <a:ext cx="1296144" cy="79208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1912519" y="2560366"/>
              <a:ext cx="7104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MOE</a:t>
              </a:r>
              <a:endParaRPr lang="fr-FR" dirty="0"/>
            </a:p>
          </p:txBody>
        </p:sp>
      </p:grpSp>
      <p:sp>
        <p:nvSpPr>
          <p:cNvPr id="5" name="ZoneTexte 4"/>
          <p:cNvSpPr txBox="1"/>
          <p:nvPr/>
        </p:nvSpPr>
        <p:spPr>
          <a:xfrm>
            <a:off x="3563888" y="4221088"/>
            <a:ext cx="16337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Chef de projet</a:t>
            </a:r>
          </a:p>
          <a:p>
            <a:r>
              <a:rPr lang="fr-FR" dirty="0" smtClean="0"/>
              <a:t>(AMO)</a:t>
            </a:r>
            <a:endParaRPr lang="fr-FR" dirty="0"/>
          </a:p>
        </p:txBody>
      </p:sp>
      <p:cxnSp>
        <p:nvCxnSpPr>
          <p:cNvPr id="20" name="Connecteur droit avec flèche 19"/>
          <p:cNvCxnSpPr>
            <a:stCxn id="2" idx="4"/>
            <a:endCxn id="11" idx="0"/>
          </p:cNvCxnSpPr>
          <p:nvPr/>
        </p:nvCxnSpPr>
        <p:spPr>
          <a:xfrm flipH="1">
            <a:off x="1373365" y="2852936"/>
            <a:ext cx="435679" cy="2114855"/>
          </a:xfrm>
          <a:prstGeom prst="straightConnector1">
            <a:avLst/>
          </a:prstGeom>
          <a:ln w="25400">
            <a:headEnd type="triangl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6"/>
          <p:cNvCxnSpPr>
            <a:endCxn id="29" idx="4"/>
          </p:cNvCxnSpPr>
          <p:nvPr/>
        </p:nvCxnSpPr>
        <p:spPr>
          <a:xfrm>
            <a:off x="2457117" y="2564904"/>
            <a:ext cx="1224135" cy="740188"/>
          </a:xfrm>
          <a:prstGeom prst="straightConnector1">
            <a:avLst/>
          </a:prstGeom>
          <a:ln w="25400">
            <a:headEnd type="triangl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/>
          <p:cNvCxnSpPr/>
          <p:nvPr/>
        </p:nvCxnSpPr>
        <p:spPr>
          <a:xfrm flipH="1">
            <a:off x="4860032" y="2564904"/>
            <a:ext cx="1043604" cy="696666"/>
          </a:xfrm>
          <a:prstGeom prst="straightConnector1">
            <a:avLst/>
          </a:prstGeom>
          <a:ln w="25400">
            <a:headEnd type="triangl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/>
        </p:nvSpPr>
        <p:spPr>
          <a:xfrm>
            <a:off x="3950852" y="3356557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Copil</a:t>
            </a:r>
            <a:endParaRPr lang="fr-FR" dirty="0"/>
          </a:p>
        </p:txBody>
      </p:sp>
      <p:sp>
        <p:nvSpPr>
          <p:cNvPr id="29" name="Étoile à 6 branches 28"/>
          <p:cNvSpPr/>
          <p:nvPr/>
        </p:nvSpPr>
        <p:spPr>
          <a:xfrm>
            <a:off x="3681252" y="3068960"/>
            <a:ext cx="1249653" cy="944526"/>
          </a:xfrm>
          <a:prstGeom prst="star6">
            <a:avLst>
              <a:gd name="adj" fmla="val 50000"/>
              <a:gd name="hf" fmla="val 11547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6" name="Groupe 5"/>
          <p:cNvGrpSpPr/>
          <p:nvPr/>
        </p:nvGrpSpPr>
        <p:grpSpPr>
          <a:xfrm>
            <a:off x="6643723" y="4320352"/>
            <a:ext cx="2324313" cy="2062806"/>
            <a:chOff x="6444207" y="3429000"/>
            <a:chExt cx="2324313" cy="2062806"/>
          </a:xfrm>
        </p:grpSpPr>
        <p:sp>
          <p:nvSpPr>
            <p:cNvPr id="25" name="Parchemin vertical 24"/>
            <p:cNvSpPr/>
            <p:nvPr/>
          </p:nvSpPr>
          <p:spPr>
            <a:xfrm>
              <a:off x="6444207" y="3429000"/>
              <a:ext cx="2324313" cy="1922755"/>
            </a:xfrm>
            <a:prstGeom prst="verticalScroll">
              <a:avLst>
                <a:gd name="adj" fmla="val 7360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ZoneTexte 21"/>
            <p:cNvSpPr txBox="1"/>
            <p:nvPr/>
          </p:nvSpPr>
          <p:spPr>
            <a:xfrm>
              <a:off x="6677263" y="3737480"/>
              <a:ext cx="1858201" cy="17543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-&gt; Jalons</a:t>
              </a:r>
            </a:p>
            <a:p>
              <a:r>
                <a:rPr lang="fr-FR" dirty="0" smtClean="0"/>
                <a:t>-&gt; livrables</a:t>
              </a:r>
            </a:p>
            <a:p>
              <a:r>
                <a:rPr lang="fr-FR" dirty="0" smtClean="0"/>
                <a:t>-&gt; recettes</a:t>
              </a:r>
            </a:p>
            <a:p>
              <a:r>
                <a:rPr lang="fr-FR" dirty="0" smtClean="0"/>
                <a:t>-&gt; mise en </a:t>
              </a:r>
              <a:r>
                <a:rPr lang="fr-FR" dirty="0" err="1" smtClean="0"/>
                <a:t>prod</a:t>
              </a:r>
              <a:r>
                <a:rPr lang="fr-FR" dirty="0" smtClean="0"/>
                <a:t>.</a:t>
              </a:r>
            </a:p>
            <a:p>
              <a:r>
                <a:rPr lang="fr-FR" dirty="0" smtClean="0"/>
                <a:t>-&gt; (évolutions)</a:t>
              </a:r>
            </a:p>
            <a:p>
              <a:endParaRPr lang="fr-FR" dirty="0" smtClean="0"/>
            </a:p>
          </p:txBody>
        </p:sp>
      </p:grpSp>
      <p:sp>
        <p:nvSpPr>
          <p:cNvPr id="8" name="Accolade ouvrante 7"/>
          <p:cNvSpPr/>
          <p:nvPr/>
        </p:nvSpPr>
        <p:spPr>
          <a:xfrm>
            <a:off x="7065628" y="1616400"/>
            <a:ext cx="288032" cy="174059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ZoneTexte 29"/>
          <p:cNvSpPr txBox="1"/>
          <p:nvPr/>
        </p:nvSpPr>
        <p:spPr>
          <a:xfrm>
            <a:off x="7267217" y="1737682"/>
            <a:ext cx="16209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DSI</a:t>
            </a:r>
          </a:p>
          <a:p>
            <a:r>
              <a:rPr lang="fr-FR" dirty="0" smtClean="0"/>
              <a:t>Sté extérieure</a:t>
            </a:r>
          </a:p>
          <a:p>
            <a:r>
              <a:rPr lang="fr-FR" dirty="0" smtClean="0"/>
              <a:t>…..</a:t>
            </a:r>
          </a:p>
        </p:txBody>
      </p:sp>
      <p:cxnSp>
        <p:nvCxnSpPr>
          <p:cNvPr id="31" name="Connecteur droit avec flèche 30"/>
          <p:cNvCxnSpPr>
            <a:stCxn id="29" idx="3"/>
            <a:endCxn id="11" idx="7"/>
          </p:cNvCxnSpPr>
          <p:nvPr/>
        </p:nvCxnSpPr>
        <p:spPr>
          <a:xfrm flipH="1">
            <a:off x="1962960" y="3777355"/>
            <a:ext cx="1718292" cy="1306435"/>
          </a:xfrm>
          <a:prstGeom prst="straightConnector1">
            <a:avLst/>
          </a:prstGeom>
          <a:ln w="25400">
            <a:prstDash val="dash"/>
            <a:headEnd type="triangl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avec flèche 31"/>
          <p:cNvCxnSpPr>
            <a:stCxn id="14" idx="2"/>
            <a:endCxn id="2" idx="6"/>
          </p:cNvCxnSpPr>
          <p:nvPr/>
        </p:nvCxnSpPr>
        <p:spPr>
          <a:xfrm flipH="1" flipV="1">
            <a:off x="2457116" y="2456892"/>
            <a:ext cx="3349559" cy="108"/>
          </a:xfrm>
          <a:prstGeom prst="straightConnector1">
            <a:avLst/>
          </a:prstGeom>
          <a:ln w="25400">
            <a:prstDash val="dash"/>
            <a:headEnd type="triangl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en arc 20"/>
          <p:cNvCxnSpPr>
            <a:stCxn id="11" idx="2"/>
            <a:endCxn id="14" idx="0"/>
          </p:cNvCxnSpPr>
          <p:nvPr/>
        </p:nvCxnSpPr>
        <p:spPr>
          <a:xfrm rot="10800000" flipH="1">
            <a:off x="539551" y="2060957"/>
            <a:ext cx="5915195" cy="3302879"/>
          </a:xfrm>
          <a:prstGeom prst="curvedConnector4">
            <a:avLst>
              <a:gd name="adj1" fmla="val -5000"/>
              <a:gd name="adj2" fmla="val 117335"/>
            </a:avLst>
          </a:prstGeom>
          <a:ln w="25400"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en arc 43"/>
          <p:cNvCxnSpPr>
            <a:stCxn id="11" idx="4"/>
          </p:cNvCxnSpPr>
          <p:nvPr/>
        </p:nvCxnSpPr>
        <p:spPr>
          <a:xfrm rot="5400000" flipH="1" flipV="1">
            <a:off x="3074036" y="756219"/>
            <a:ext cx="3302989" cy="6704332"/>
          </a:xfrm>
          <a:prstGeom prst="curvedConnector4">
            <a:avLst>
              <a:gd name="adj1" fmla="val -6921"/>
              <a:gd name="adj2" fmla="val 75363"/>
            </a:avLst>
          </a:prstGeom>
          <a:ln w="25400"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en arc 55"/>
          <p:cNvCxnSpPr>
            <a:endCxn id="30" idx="0"/>
          </p:cNvCxnSpPr>
          <p:nvPr/>
        </p:nvCxnSpPr>
        <p:spPr>
          <a:xfrm flipV="1">
            <a:off x="2339752" y="1737682"/>
            <a:ext cx="5737944" cy="461666"/>
          </a:xfrm>
          <a:prstGeom prst="curvedConnector4">
            <a:avLst>
              <a:gd name="adj1" fmla="val 42938"/>
              <a:gd name="adj2" fmla="val 149516"/>
            </a:avLst>
          </a:prstGeom>
          <a:ln w="25400"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Flèche droite 32"/>
          <p:cNvSpPr/>
          <p:nvPr/>
        </p:nvSpPr>
        <p:spPr>
          <a:xfrm rot="1752537">
            <a:off x="4948754" y="3926299"/>
            <a:ext cx="1401591" cy="433701"/>
          </a:xfrm>
          <a:prstGeom prst="rightArrow">
            <a:avLst>
              <a:gd name="adj1" fmla="val 20475"/>
              <a:gd name="adj2" fmla="val 2933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838655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1349280" y="474840"/>
            <a:ext cx="7539120" cy="114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fr-FR" sz="33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Le syndrome du chef de projet</a:t>
            </a:r>
            <a:endParaRPr lang="fr-FR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5" name="CustomShape 3"/>
          <p:cNvSpPr/>
          <p:nvPr/>
        </p:nvSpPr>
        <p:spPr>
          <a:xfrm>
            <a:off x="5796000" y="6508800"/>
            <a:ext cx="2009880" cy="27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r">
              <a:lnSpc>
                <a:spcPct val="100000"/>
              </a:lnSpc>
            </a:pPr>
            <a:r>
              <a:rPr lang="fr-FR" sz="1100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JDEV</a:t>
            </a:r>
            <a:r>
              <a:rPr lang="fr-FR" sz="110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le 05/07/2017</a:t>
            </a:r>
            <a:endParaRPr lang="fr-FR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6" name="CustomShape 4"/>
          <p:cNvSpPr/>
          <p:nvPr/>
        </p:nvSpPr>
        <p:spPr>
          <a:xfrm>
            <a:off x="1349280" y="6488280"/>
            <a:ext cx="1780920" cy="27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fr-FR" sz="1100" b="1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DGDT  </a:t>
            </a:r>
            <a:r>
              <a:rPr lang="fr-FR" sz="11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-  </a:t>
            </a:r>
            <a:r>
              <a:rPr lang="fr-FR" sz="1100" b="1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</a:t>
            </a:r>
            <a:r>
              <a:rPr lang="fr-FR" sz="11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LS</a:t>
            </a:r>
            <a:endParaRPr lang="fr-FR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7" name="CustomShape 5"/>
          <p:cNvSpPr/>
          <p:nvPr/>
        </p:nvSpPr>
        <p:spPr>
          <a:xfrm>
            <a:off x="8244360" y="6488280"/>
            <a:ext cx="524160" cy="27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fr-FR" sz="110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- </a:t>
            </a:r>
            <a:fld id="{08A6C442-B54C-4529-B564-A2D20BE58D6D}" type="slidenum">
              <a:rPr lang="fr-FR" sz="110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9</a:t>
            </a:fld>
            <a:endParaRPr lang="fr-FR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cxnSp>
        <p:nvCxnSpPr>
          <p:cNvPr id="3" name="Connecteur droit avec flèche 2"/>
          <p:cNvCxnSpPr/>
          <p:nvPr/>
        </p:nvCxnSpPr>
        <p:spPr>
          <a:xfrm>
            <a:off x="611560" y="5445224"/>
            <a:ext cx="789488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oneTexte 3"/>
          <p:cNvSpPr txBox="1"/>
          <p:nvPr/>
        </p:nvSpPr>
        <p:spPr>
          <a:xfrm>
            <a:off x="8100392" y="5517232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temps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1340324" y="5517232"/>
            <a:ext cx="911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kick-off</a:t>
            </a:r>
            <a:endParaRPr lang="fr-FR" dirty="0"/>
          </a:p>
        </p:txBody>
      </p:sp>
      <p:cxnSp>
        <p:nvCxnSpPr>
          <p:cNvPr id="11" name="Connecteur droit avec flèche 10"/>
          <p:cNvCxnSpPr/>
          <p:nvPr/>
        </p:nvCxnSpPr>
        <p:spPr>
          <a:xfrm flipV="1">
            <a:off x="1235748" y="1616400"/>
            <a:ext cx="0" cy="397284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e 15"/>
          <p:cNvGrpSpPr/>
          <p:nvPr/>
        </p:nvGrpSpPr>
        <p:grpSpPr>
          <a:xfrm>
            <a:off x="1235748" y="2544525"/>
            <a:ext cx="6864644" cy="2896507"/>
            <a:chOff x="1235748" y="2544525"/>
            <a:chExt cx="6864644" cy="2896507"/>
          </a:xfrm>
        </p:grpSpPr>
        <p:cxnSp>
          <p:nvCxnSpPr>
            <p:cNvPr id="18" name="Connecteur droit avec flèche 17"/>
            <p:cNvCxnSpPr/>
            <p:nvPr/>
          </p:nvCxnSpPr>
          <p:spPr>
            <a:xfrm flipV="1">
              <a:off x="1235748" y="2636912"/>
              <a:ext cx="6864644" cy="280412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ZoneTexte 21"/>
            <p:cNvSpPr txBox="1"/>
            <p:nvPr/>
          </p:nvSpPr>
          <p:spPr>
            <a:xfrm rot="20223967">
              <a:off x="6852705" y="2544525"/>
              <a:ext cx="10310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livrables</a:t>
              </a:r>
              <a:endParaRPr lang="fr-FR" dirty="0"/>
            </a:p>
          </p:txBody>
        </p:sp>
      </p:grpSp>
      <p:cxnSp>
        <p:nvCxnSpPr>
          <p:cNvPr id="26" name="Connecteur droit avec flèche 25"/>
          <p:cNvCxnSpPr/>
          <p:nvPr/>
        </p:nvCxnSpPr>
        <p:spPr>
          <a:xfrm>
            <a:off x="1244132" y="2060848"/>
            <a:ext cx="5776140" cy="3067294"/>
          </a:xfrm>
          <a:prstGeom prst="straightConnector1">
            <a:avLst/>
          </a:prstGeom>
          <a:ln w="28575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ZoneTexte 26"/>
          <p:cNvSpPr txBox="1"/>
          <p:nvPr/>
        </p:nvSpPr>
        <p:spPr>
          <a:xfrm rot="12540774" flipV="1">
            <a:off x="1441317" y="2400131"/>
            <a:ext cx="2172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Budget, ressources</a:t>
            </a:r>
            <a:endParaRPr lang="fr-FR" dirty="0"/>
          </a:p>
        </p:txBody>
      </p:sp>
      <p:sp>
        <p:nvSpPr>
          <p:cNvPr id="28" name="ZoneTexte 27"/>
          <p:cNvSpPr txBox="1"/>
          <p:nvPr/>
        </p:nvSpPr>
        <p:spPr>
          <a:xfrm>
            <a:off x="6584683" y="5484966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d</a:t>
            </a:r>
            <a:r>
              <a:rPr lang="fr-FR" dirty="0" smtClean="0"/>
              <a:t>eadline</a:t>
            </a:r>
            <a:endParaRPr lang="fr-FR" dirty="0"/>
          </a:p>
        </p:txBody>
      </p:sp>
      <p:cxnSp>
        <p:nvCxnSpPr>
          <p:cNvPr id="29" name="Connecteur droit avec flèche 28"/>
          <p:cNvCxnSpPr/>
          <p:nvPr/>
        </p:nvCxnSpPr>
        <p:spPr>
          <a:xfrm>
            <a:off x="1247569" y="1844824"/>
            <a:ext cx="7157633" cy="0"/>
          </a:xfrm>
          <a:prstGeom prst="straightConnector1">
            <a:avLst/>
          </a:prstGeom>
          <a:ln w="28575"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>
            <a:off x="3772699" y="1522333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o</a:t>
            </a:r>
            <a:r>
              <a:rPr lang="fr-FR" dirty="0" smtClean="0"/>
              <a:t>bjectif fonctionnel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2308253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inr_PPT</Template>
  <TotalTime>423</TotalTime>
  <Words>637</Words>
  <Application>Microsoft Office PowerPoint</Application>
  <PresentationFormat>Affichage à l'écran (4:3)</PresentationFormat>
  <Paragraphs>165</Paragraphs>
  <Slides>11</Slides>
  <Notes>10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11</vt:i4>
      </vt:variant>
    </vt:vector>
  </HeadingPairs>
  <TitlesOfParts>
    <vt:vector size="13" baseType="lpstr">
      <vt:lpstr>Office Theme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INRIA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TITRE SUR 1 OU 2 LIGNES MAXIMUM</dc:title>
  <dc:creator>Corinne REYNIE</dc:creator>
  <cp:lastModifiedBy>sacavini</cp:lastModifiedBy>
  <cp:revision>259</cp:revision>
  <cp:lastPrinted>2013-05-03T12:35:05Z</cp:lastPrinted>
  <dcterms:created xsi:type="dcterms:W3CDTF">2013-04-19T13:44:44Z</dcterms:created>
  <dcterms:modified xsi:type="dcterms:W3CDTF">2017-07-05T10:31:16Z</dcterms:modified>
  <dc:language>fr-FR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Company">
    <vt:lpwstr>INRIA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1</vt:i4>
  </property>
  <property fmtid="{D5CDD505-2E9C-101B-9397-08002B2CF9AE}" pid="9" name="PresentationFormat">
    <vt:lpwstr>Affichage à l'écran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4</vt:i4>
  </property>
</Properties>
</file>